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369" r:id="rId2"/>
    <p:sldId id="262" r:id="rId3"/>
    <p:sldId id="348" r:id="rId4"/>
    <p:sldId id="349" r:id="rId5"/>
    <p:sldId id="260" r:id="rId6"/>
    <p:sldId id="261" r:id="rId7"/>
    <p:sldId id="263" r:id="rId8"/>
    <p:sldId id="284" r:id="rId9"/>
    <p:sldId id="286" r:id="rId10"/>
    <p:sldId id="287" r:id="rId11"/>
    <p:sldId id="264" r:id="rId12"/>
    <p:sldId id="266" r:id="rId13"/>
    <p:sldId id="267" r:id="rId14"/>
    <p:sldId id="268" r:id="rId15"/>
    <p:sldId id="269" r:id="rId16"/>
    <p:sldId id="270" r:id="rId17"/>
    <p:sldId id="271" r:id="rId18"/>
    <p:sldId id="273" r:id="rId19"/>
    <p:sldId id="275" r:id="rId20"/>
    <p:sldId id="274" r:id="rId21"/>
    <p:sldId id="278" r:id="rId22"/>
    <p:sldId id="279" r:id="rId23"/>
    <p:sldId id="281" r:id="rId24"/>
    <p:sldId id="282" r:id="rId25"/>
    <p:sldId id="315" r:id="rId26"/>
    <p:sldId id="352" r:id="rId27"/>
    <p:sldId id="317" r:id="rId28"/>
    <p:sldId id="318" r:id="rId29"/>
    <p:sldId id="320" r:id="rId30"/>
    <p:sldId id="321" r:id="rId31"/>
    <p:sldId id="289" r:id="rId32"/>
    <p:sldId id="312" r:id="rId33"/>
    <p:sldId id="290" r:id="rId34"/>
    <p:sldId id="314" r:id="rId35"/>
    <p:sldId id="292" r:id="rId36"/>
    <p:sldId id="293" r:id="rId37"/>
    <p:sldId id="294" r:id="rId38"/>
    <p:sldId id="299" r:id="rId39"/>
    <p:sldId id="296" r:id="rId40"/>
    <p:sldId id="300" r:id="rId41"/>
    <p:sldId id="297" r:id="rId42"/>
    <p:sldId id="301" r:id="rId43"/>
    <p:sldId id="306" r:id="rId44"/>
    <p:sldId id="307" r:id="rId45"/>
    <p:sldId id="302" r:id="rId46"/>
    <p:sldId id="308" r:id="rId47"/>
    <p:sldId id="309" r:id="rId48"/>
    <p:sldId id="356" r:id="rId49"/>
    <p:sldId id="311" r:id="rId50"/>
    <p:sldId id="367" r:id="rId51"/>
    <p:sldId id="368" r:id="rId52"/>
    <p:sldId id="359" r:id="rId53"/>
    <p:sldId id="358" r:id="rId54"/>
    <p:sldId id="361" r:id="rId55"/>
    <p:sldId id="366" r:id="rId56"/>
    <p:sldId id="363" r:id="rId57"/>
    <p:sldId id="364" r:id="rId58"/>
    <p:sldId id="365" r:id="rId59"/>
    <p:sldId id="370" r:id="rId60"/>
    <p:sldId id="371"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B3B"/>
    <a:srgbClr val="70D9DA"/>
    <a:srgbClr val="145066"/>
    <a:srgbClr val="455B6A"/>
    <a:srgbClr val="0A273B"/>
    <a:srgbClr val="4FC5DB"/>
    <a:srgbClr val="A5D0E4"/>
    <a:srgbClr val="446AB1"/>
    <a:srgbClr val="3563A6"/>
    <a:srgbClr val="93CA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033" autoAdjust="0"/>
  </p:normalViewPr>
  <p:slideViewPr>
    <p:cSldViewPr snapToGrid="0">
      <p:cViewPr varScale="1">
        <p:scale>
          <a:sx n="82" d="100"/>
          <a:sy n="82" d="100"/>
        </p:scale>
        <p:origin x="11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1" Type="http://schemas.openxmlformats.org/officeDocument/2006/relationships/hyperlink" Target="https://data.world/cancerdatahp/lung-cancer-data"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ata.world/cancerdatahp/lung-cancer-data" TargetMode="Externa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0003C71-8063-4C5D-B3AF-0E355A7138D7}" type="doc">
      <dgm:prSet loTypeId="urn:microsoft.com/office/officeart/2016/7/layout/RepeatingBendingProcessNew#1" loCatId="process" qsTypeId="urn:microsoft.com/office/officeart/2005/8/quickstyle/simple4#1" qsCatId="simple" csTypeId="urn:microsoft.com/office/officeart/2005/8/colors/colorful2#1" csCatId="colorful" phldr="1"/>
      <dgm:spPr/>
      <dgm:t>
        <a:bodyPr/>
        <a:lstStyle/>
        <a:p>
          <a:endParaRPr lang="en-US"/>
        </a:p>
      </dgm:t>
    </dgm:pt>
    <dgm:pt modelId="{49E45FE2-B5A3-4841-903A-9C47E5AB7371}">
      <dgm:prSet custT="1"/>
      <dgm:spPr>
        <a:solidFill>
          <a:srgbClr val="134770"/>
        </a:solidFill>
      </dgm:spPr>
      <dgm:t>
        <a:bodyPr/>
        <a:lstStyle/>
        <a:p>
          <a:r>
            <a:rPr lang="en-US" sz="1400" b="1" dirty="0">
              <a:solidFill>
                <a:srgbClr val="F6716F"/>
              </a:solidFill>
            </a:rPr>
            <a:t>Data Collection</a:t>
          </a:r>
          <a:r>
            <a:rPr lang="en-US" sz="1400">
              <a:solidFill>
                <a:srgbClr val="F6716F"/>
              </a:solidFill>
            </a:rPr>
            <a:t>: </a:t>
          </a:r>
        </a:p>
        <a:p>
          <a:r>
            <a:rPr lang="en-US" sz="1200"/>
            <a:t>Data </a:t>
          </a:r>
          <a:r>
            <a:rPr lang="en-US" sz="1200" dirty="0"/>
            <a:t>was collected from </a:t>
          </a:r>
          <a:r>
            <a:rPr lang="en-US" sz="1200" dirty="0" err="1"/>
            <a:t>data.world</a:t>
          </a:r>
          <a:endParaRPr lang="en-US" sz="1200" dirty="0"/>
        </a:p>
      </dgm:t>
    </dgm:pt>
    <dgm:pt modelId="{09BB5285-450D-4956-BCE1-97AB23E5C18C}" type="parTrans" cxnId="{3F781EAD-D7B7-4A25-B3F2-F83B0B45A31F}">
      <dgm:prSet/>
      <dgm:spPr/>
      <dgm:t>
        <a:bodyPr/>
        <a:lstStyle/>
        <a:p>
          <a:endParaRPr lang="en-US"/>
        </a:p>
      </dgm:t>
    </dgm:pt>
    <dgm:pt modelId="{043F4E8B-8126-4AEE-B59F-F2B50E68B1CE}" type="sibTrans" cxnId="{3F781EAD-D7B7-4A25-B3F2-F83B0B45A31F}">
      <dgm:prSet/>
      <dgm:spPr>
        <a:ln>
          <a:solidFill>
            <a:srgbClr val="134770"/>
          </a:solidFill>
        </a:ln>
      </dgm:spPr>
      <dgm:t>
        <a:bodyPr/>
        <a:lstStyle/>
        <a:p>
          <a:endParaRPr lang="en-US"/>
        </a:p>
      </dgm:t>
    </dgm:pt>
    <dgm:pt modelId="{DCAD9424-E77E-48D0-8CDC-3D1B0B9942FF}">
      <dgm:prSet/>
      <dgm:spPr>
        <a:solidFill>
          <a:srgbClr val="134770"/>
        </a:solidFill>
      </dgm:spPr>
      <dgm:t>
        <a:bodyPr/>
        <a:lstStyle/>
        <a:p>
          <a:r>
            <a:rPr lang="en-US" dirty="0">
              <a:solidFill>
                <a:srgbClr val="F6716F"/>
              </a:solidFill>
              <a:latin typeface="Abadi" panose="020B0604020104020204" pitchFamily="34" charset="0"/>
            </a:rPr>
            <a:t>Source: </a:t>
          </a:r>
          <a:r>
            <a:rPr lang="en-US" u="sng" dirty="0">
              <a:latin typeface="Abadi" panose="020B0604020104020204" pitchFamily="34" charset="0"/>
              <a:hlinkClick xmlns:r="http://schemas.openxmlformats.org/officeDocument/2006/relationships" r:id="rId1"/>
            </a:rPr>
            <a:t>https://data.world/cancerdatahp/lung-cancer-data</a:t>
          </a:r>
          <a:endParaRPr lang="en-US" dirty="0">
            <a:latin typeface="Abadi" panose="020B0604020104020204" pitchFamily="34" charset="0"/>
          </a:endParaRPr>
        </a:p>
      </dgm:t>
    </dgm:pt>
    <dgm:pt modelId="{3E545D7A-4B32-40D5-BF9E-42EE71968B94}" type="parTrans" cxnId="{235D0CBB-C132-4C8C-9594-AEB7E05807C8}">
      <dgm:prSet/>
      <dgm:spPr/>
      <dgm:t>
        <a:bodyPr/>
        <a:lstStyle/>
        <a:p>
          <a:endParaRPr lang="en-US"/>
        </a:p>
      </dgm:t>
    </dgm:pt>
    <dgm:pt modelId="{3466B6DA-A7E5-4E49-87A8-8559D2697EE2}" type="sibTrans" cxnId="{235D0CBB-C132-4C8C-9594-AEB7E05807C8}">
      <dgm:prSet/>
      <dgm:spPr>
        <a:ln>
          <a:solidFill>
            <a:srgbClr val="134770"/>
          </a:solidFill>
        </a:ln>
      </dgm:spPr>
      <dgm:t>
        <a:bodyPr/>
        <a:lstStyle/>
        <a:p>
          <a:endParaRPr lang="en-US" dirty="0"/>
        </a:p>
      </dgm:t>
    </dgm:pt>
    <dgm:pt modelId="{8C7D5860-9274-44C4-9867-B3616EEC05D9}">
      <dgm:prSet/>
      <dgm:spPr>
        <a:solidFill>
          <a:srgbClr val="134770"/>
        </a:solidFill>
      </dgm:spPr>
      <dgm:t>
        <a:bodyPr/>
        <a:lstStyle/>
        <a:p>
          <a:r>
            <a:rPr lang="en-US" b="1" dirty="0">
              <a:solidFill>
                <a:srgbClr val="F6716F"/>
              </a:solidFill>
              <a:latin typeface="Abadi" panose="020B0604020104020204" pitchFamily="34" charset="0"/>
            </a:rPr>
            <a:t>Data Storage and extraction</a:t>
          </a:r>
          <a:r>
            <a:rPr lang="en-US" b="1">
              <a:solidFill>
                <a:srgbClr val="F6716F"/>
              </a:solidFill>
              <a:latin typeface="Abadi" panose="020B0604020104020204" pitchFamily="34" charset="0"/>
            </a:rPr>
            <a:t>: </a:t>
          </a:r>
        </a:p>
        <a:p>
          <a:r>
            <a:rPr lang="en-US">
              <a:latin typeface="Abadi" panose="020B0604020104020204" pitchFamily="34" charset="0"/>
            </a:rPr>
            <a:t>We </a:t>
          </a:r>
          <a:r>
            <a:rPr lang="en-US" dirty="0">
              <a:latin typeface="Abadi" panose="020B0604020104020204" pitchFamily="34" charset="0"/>
            </a:rPr>
            <a:t>stored the data in the form of CSV files, Excel spread sheet and data extraction by using MySQL commands.</a:t>
          </a:r>
        </a:p>
      </dgm:t>
    </dgm:pt>
    <dgm:pt modelId="{C7B767EA-40DB-4C08-86F1-540E320C5358}" type="parTrans" cxnId="{8E3EA16A-732F-4933-8B74-6C0C5F408D59}">
      <dgm:prSet/>
      <dgm:spPr/>
      <dgm:t>
        <a:bodyPr/>
        <a:lstStyle/>
        <a:p>
          <a:endParaRPr lang="en-US"/>
        </a:p>
      </dgm:t>
    </dgm:pt>
    <dgm:pt modelId="{4CCA77C4-E153-4C9C-80B8-24F7EE80D4E1}" type="sibTrans" cxnId="{8E3EA16A-732F-4933-8B74-6C0C5F408D59}">
      <dgm:prSet/>
      <dgm:spPr>
        <a:ln>
          <a:solidFill>
            <a:srgbClr val="134770"/>
          </a:solidFill>
        </a:ln>
      </dgm:spPr>
      <dgm:t>
        <a:bodyPr/>
        <a:lstStyle/>
        <a:p>
          <a:endParaRPr lang="en-US"/>
        </a:p>
      </dgm:t>
    </dgm:pt>
    <dgm:pt modelId="{F08F6150-733D-4004-9E84-173271F12825}">
      <dgm:prSet/>
      <dgm:spPr>
        <a:solidFill>
          <a:srgbClr val="134770"/>
        </a:solidFill>
      </dgm:spPr>
      <dgm:t>
        <a:bodyPr/>
        <a:lstStyle/>
        <a:p>
          <a:r>
            <a:rPr lang="en-US" b="1" dirty="0">
              <a:solidFill>
                <a:srgbClr val="F6716F"/>
              </a:solidFill>
              <a:latin typeface="Abadi" panose="020B0604020104020204" pitchFamily="34" charset="0"/>
            </a:rPr>
            <a:t>Data Cleaning</a:t>
          </a:r>
          <a:r>
            <a:rPr lang="en-US" b="1">
              <a:solidFill>
                <a:srgbClr val="F6716F"/>
              </a:solidFill>
              <a:latin typeface="Abadi" panose="020B0604020104020204" pitchFamily="34" charset="0"/>
            </a:rPr>
            <a:t>:   </a:t>
          </a:r>
        </a:p>
        <a:p>
          <a:r>
            <a:rPr lang="en-US">
              <a:latin typeface="Abadi" panose="020B0604020104020204" pitchFamily="34" charset="0"/>
            </a:rPr>
            <a:t>Using </a:t>
          </a:r>
          <a:r>
            <a:rPr lang="en-US" dirty="0">
              <a:latin typeface="Abadi" panose="020B0604020104020204" pitchFamily="34" charset="0"/>
            </a:rPr>
            <a:t>MySQL and Python, we identified and addressed missing values, managing duplicate records, standardizing data formats and dropped the columns that were not required to analyze the data effectively and </a:t>
          </a:r>
          <a:r>
            <a:rPr lang="en-US">
              <a:latin typeface="Abadi" panose="020B0604020104020204" pitchFamily="34" charset="0"/>
            </a:rPr>
            <a:t>handled outliers</a:t>
          </a:r>
          <a:r>
            <a:rPr lang="en-US" dirty="0">
              <a:latin typeface="Abadi" panose="020B0604020104020204" pitchFamily="34" charset="0"/>
            </a:rPr>
            <a:t>.</a:t>
          </a:r>
        </a:p>
      </dgm:t>
    </dgm:pt>
    <dgm:pt modelId="{83E54806-15B5-442E-9D58-93892C77B4EF}" type="parTrans" cxnId="{B2C9BD96-C84F-48DA-A04F-C4E0C0FB5BDE}">
      <dgm:prSet/>
      <dgm:spPr/>
      <dgm:t>
        <a:bodyPr/>
        <a:lstStyle/>
        <a:p>
          <a:endParaRPr lang="en-US"/>
        </a:p>
      </dgm:t>
    </dgm:pt>
    <dgm:pt modelId="{D79FF282-C4B7-4365-97DC-AD4F8D4A8272}" type="sibTrans" cxnId="{B2C9BD96-C84F-48DA-A04F-C4E0C0FB5BDE}">
      <dgm:prSet/>
      <dgm:spPr>
        <a:solidFill>
          <a:srgbClr val="134770"/>
        </a:solidFill>
        <a:ln>
          <a:solidFill>
            <a:srgbClr val="134770"/>
          </a:solidFill>
        </a:ln>
      </dgm:spPr>
      <dgm:t>
        <a:bodyPr/>
        <a:lstStyle/>
        <a:p>
          <a:endParaRPr lang="en-US"/>
        </a:p>
      </dgm:t>
    </dgm:pt>
    <dgm:pt modelId="{ACCB2BA1-A0E5-4C89-916F-357021F04160}">
      <dgm:prSet/>
      <dgm:spPr>
        <a:solidFill>
          <a:srgbClr val="134770"/>
        </a:solidFill>
      </dgm:spPr>
      <dgm:t>
        <a:bodyPr/>
        <a:lstStyle/>
        <a:p>
          <a:r>
            <a:rPr lang="en-US" b="1" dirty="0">
              <a:solidFill>
                <a:srgbClr val="F6716F"/>
              </a:solidFill>
              <a:latin typeface="Abadi" panose="020B0604020104020204" pitchFamily="34" charset="0"/>
            </a:rPr>
            <a:t>Exploratory Data Analysis</a:t>
          </a:r>
          <a:r>
            <a:rPr lang="en-US" b="1">
              <a:solidFill>
                <a:srgbClr val="F6716F"/>
              </a:solidFill>
              <a:latin typeface="Abadi" panose="020B0604020104020204" pitchFamily="34" charset="0"/>
            </a:rPr>
            <a:t>: </a:t>
          </a:r>
        </a:p>
        <a:p>
          <a:r>
            <a:rPr lang="en-US">
              <a:latin typeface="Abadi" panose="020B0604020104020204" pitchFamily="34" charset="0"/>
            </a:rPr>
            <a:t>Using </a:t>
          </a:r>
          <a:r>
            <a:rPr lang="en-US" dirty="0">
              <a:latin typeface="Abadi" panose="020B0604020104020204" pitchFamily="34" charset="0"/>
            </a:rPr>
            <a:t>Python, performed descriptive statistics to summarize the characteristics of dataset  and data visualization and statistical analysis.</a:t>
          </a:r>
        </a:p>
      </dgm:t>
    </dgm:pt>
    <dgm:pt modelId="{68E4EE84-1745-4560-BFD3-E1D27977F77A}" type="parTrans" cxnId="{CAF2213D-F630-4883-86DC-2F3254D27908}">
      <dgm:prSet/>
      <dgm:spPr/>
      <dgm:t>
        <a:bodyPr/>
        <a:lstStyle/>
        <a:p>
          <a:endParaRPr lang="en-US"/>
        </a:p>
      </dgm:t>
    </dgm:pt>
    <dgm:pt modelId="{938328F5-1C2B-429B-AAD3-E045F0DEA720}" type="sibTrans" cxnId="{CAF2213D-F630-4883-86DC-2F3254D27908}">
      <dgm:prSet/>
      <dgm:spPr>
        <a:ln>
          <a:solidFill>
            <a:srgbClr val="134770"/>
          </a:solidFill>
        </a:ln>
      </dgm:spPr>
      <dgm:t>
        <a:bodyPr/>
        <a:lstStyle/>
        <a:p>
          <a:endParaRPr lang="en-US"/>
        </a:p>
      </dgm:t>
    </dgm:pt>
    <dgm:pt modelId="{8A6E44EC-B3B1-458E-ABA0-C6F3CB0CD44D}">
      <dgm:prSet/>
      <dgm:spPr>
        <a:solidFill>
          <a:srgbClr val="134770"/>
        </a:solidFill>
      </dgm:spPr>
      <dgm:t>
        <a:bodyPr/>
        <a:lstStyle/>
        <a:p>
          <a:r>
            <a:rPr lang="en-US" b="1" dirty="0">
              <a:solidFill>
                <a:srgbClr val="F6716F"/>
              </a:solidFill>
              <a:latin typeface="Abadi" panose="020B0604020104020204" pitchFamily="34" charset="0"/>
            </a:rPr>
            <a:t>Model Development</a:t>
          </a:r>
          <a:r>
            <a:rPr lang="en-US" b="1">
              <a:solidFill>
                <a:srgbClr val="F6716F"/>
              </a:solidFill>
              <a:latin typeface="Abadi" panose="020B0604020104020204" pitchFamily="34" charset="0"/>
            </a:rPr>
            <a:t>:  </a:t>
          </a:r>
        </a:p>
        <a:p>
          <a:r>
            <a:rPr lang="en-US">
              <a:latin typeface="Abadi" panose="020B0604020104020204" pitchFamily="34" charset="0"/>
            </a:rPr>
            <a:t>Using </a:t>
          </a:r>
          <a:r>
            <a:rPr lang="en-US" dirty="0">
              <a:latin typeface="Abadi" panose="020B0604020104020204" pitchFamily="34" charset="0"/>
            </a:rPr>
            <a:t>different machine learning models like Random forest, Logistic regression, Decision trees for identifying best performance analyzing model for the dataset</a:t>
          </a:r>
        </a:p>
      </dgm:t>
    </dgm:pt>
    <dgm:pt modelId="{A952B3A6-ABC4-4135-9657-C920DB3B648A}" type="parTrans" cxnId="{902C9DAB-0DCE-4C65-8DDF-936460ECF996}">
      <dgm:prSet/>
      <dgm:spPr/>
      <dgm:t>
        <a:bodyPr/>
        <a:lstStyle/>
        <a:p>
          <a:endParaRPr lang="en-US"/>
        </a:p>
      </dgm:t>
    </dgm:pt>
    <dgm:pt modelId="{BACAD438-0BFE-4091-914B-A51BD687D461}" type="sibTrans" cxnId="{902C9DAB-0DCE-4C65-8DDF-936460ECF996}">
      <dgm:prSet/>
      <dgm:spPr>
        <a:ln>
          <a:solidFill>
            <a:srgbClr val="134770"/>
          </a:solidFill>
        </a:ln>
      </dgm:spPr>
      <dgm:t>
        <a:bodyPr/>
        <a:lstStyle/>
        <a:p>
          <a:endParaRPr lang="en-US"/>
        </a:p>
      </dgm:t>
    </dgm:pt>
    <dgm:pt modelId="{7C76C0FF-E934-49C6-9888-F4C9F7E9D3A7}">
      <dgm:prSet custT="1"/>
      <dgm:spPr>
        <a:solidFill>
          <a:srgbClr val="134770"/>
        </a:solidFill>
      </dgm:spPr>
      <dgm:t>
        <a:bodyPr/>
        <a:lstStyle/>
        <a:p>
          <a:pPr algn="ctr"/>
          <a:r>
            <a:rPr lang="en-US" sz="1200" b="1" dirty="0">
              <a:solidFill>
                <a:srgbClr val="F6716F"/>
              </a:solidFill>
              <a:latin typeface="Abadi" panose="020B0604020104020204" pitchFamily="34" charset="0"/>
            </a:rPr>
            <a:t>Results: </a:t>
          </a:r>
          <a:endParaRPr lang="en-US" sz="1200" dirty="0">
            <a:solidFill>
              <a:srgbClr val="F6716F"/>
            </a:solidFill>
            <a:latin typeface="Abadi" panose="020B0604020104020204" pitchFamily="34" charset="0"/>
          </a:endParaRPr>
        </a:p>
      </dgm:t>
    </dgm:pt>
    <dgm:pt modelId="{212A5AAE-2078-48FF-A932-F1010F838338}" type="parTrans" cxnId="{5D96E719-5635-46B4-88CA-409A64731456}">
      <dgm:prSet/>
      <dgm:spPr/>
      <dgm:t>
        <a:bodyPr/>
        <a:lstStyle/>
        <a:p>
          <a:endParaRPr lang="en-US"/>
        </a:p>
      </dgm:t>
    </dgm:pt>
    <dgm:pt modelId="{9B8B689A-4AEF-4A7E-A449-0EB224568756}" type="sibTrans" cxnId="{5D96E719-5635-46B4-88CA-409A64731456}">
      <dgm:prSet/>
      <dgm:spPr/>
      <dgm:t>
        <a:bodyPr/>
        <a:lstStyle/>
        <a:p>
          <a:endParaRPr lang="en-US"/>
        </a:p>
      </dgm:t>
    </dgm:pt>
    <dgm:pt modelId="{E8EB186B-0AC8-426D-B8A0-61F10DA6A1EA}">
      <dgm:prSet custT="1"/>
      <dgm:spPr>
        <a:solidFill>
          <a:srgbClr val="134770"/>
        </a:solidFill>
      </dgm:spPr>
      <dgm:t>
        <a:bodyPr/>
        <a:lstStyle/>
        <a:p>
          <a:pPr algn="l"/>
          <a:r>
            <a:rPr lang="en-US" sz="1100">
              <a:latin typeface="Abadi" panose="020B0604020104020204" pitchFamily="34" charset="0"/>
            </a:rPr>
            <a:t>  Which </a:t>
          </a:r>
          <a:r>
            <a:rPr lang="en-US" sz="1100" dirty="0">
              <a:latin typeface="Abadi" panose="020B0604020104020204" pitchFamily="34" charset="0"/>
            </a:rPr>
            <a:t>risk factor has more influence on the outcome variable (risk of lung cancer</a:t>
          </a:r>
          <a:r>
            <a:rPr lang="en-US" sz="1100">
              <a:latin typeface="Abadi" panose="020B0604020104020204" pitchFamily="34" charset="0"/>
            </a:rPr>
            <a:t>) .</a:t>
          </a:r>
          <a:endParaRPr lang="en-US" sz="1100" dirty="0">
            <a:latin typeface="Abadi" panose="020B0604020104020204" pitchFamily="34" charset="0"/>
          </a:endParaRPr>
        </a:p>
      </dgm:t>
    </dgm:pt>
    <dgm:pt modelId="{A7979EC9-1ACA-41CA-B1DA-AE9EE23CD5A6}" type="parTrans" cxnId="{1BB01341-5441-41A9-9B69-24CA484247CF}">
      <dgm:prSet/>
      <dgm:spPr/>
      <dgm:t>
        <a:bodyPr/>
        <a:lstStyle/>
        <a:p>
          <a:endParaRPr lang="en-US"/>
        </a:p>
      </dgm:t>
    </dgm:pt>
    <dgm:pt modelId="{499D1A66-D4F8-4D48-A8D0-6E5A55DCC717}" type="sibTrans" cxnId="{1BB01341-5441-41A9-9B69-24CA484247CF}">
      <dgm:prSet/>
      <dgm:spPr/>
      <dgm:t>
        <a:bodyPr/>
        <a:lstStyle/>
        <a:p>
          <a:endParaRPr lang="en-US"/>
        </a:p>
      </dgm:t>
    </dgm:pt>
    <dgm:pt modelId="{11405511-3C49-42E1-B185-6520EA5F91C0}">
      <dgm:prSet custT="1"/>
      <dgm:spPr>
        <a:solidFill>
          <a:srgbClr val="134770"/>
        </a:solidFill>
      </dgm:spPr>
      <dgm:t>
        <a:bodyPr/>
        <a:lstStyle/>
        <a:p>
          <a:pPr algn="l"/>
          <a:r>
            <a:rPr lang="en-US" sz="1100">
              <a:latin typeface="Abadi" panose="020B0604020104020204" pitchFamily="34" charset="0"/>
            </a:rPr>
            <a:t>Which </a:t>
          </a:r>
          <a:r>
            <a:rPr lang="en-US" sz="1100" dirty="0">
              <a:latin typeface="Abadi" panose="020B0604020104020204" pitchFamily="34" charset="0"/>
            </a:rPr>
            <a:t>machine learning model is the best-suited model to predict the relationship between risk factors and outcome variable (cancer).</a:t>
          </a:r>
        </a:p>
      </dgm:t>
    </dgm:pt>
    <dgm:pt modelId="{5BF10ABB-3BCF-4438-AAE6-2E2D2529E0A6}" type="parTrans" cxnId="{BB310D98-318E-4C30-81CB-0FBAD50B313D}">
      <dgm:prSet/>
      <dgm:spPr/>
      <dgm:t>
        <a:bodyPr/>
        <a:lstStyle/>
        <a:p>
          <a:endParaRPr lang="en-IN"/>
        </a:p>
      </dgm:t>
    </dgm:pt>
    <dgm:pt modelId="{640FB9ED-9066-47D7-94BE-710370375690}" type="sibTrans" cxnId="{BB310D98-318E-4C30-81CB-0FBAD50B313D}">
      <dgm:prSet/>
      <dgm:spPr/>
      <dgm:t>
        <a:bodyPr/>
        <a:lstStyle/>
        <a:p>
          <a:endParaRPr lang="en-IN"/>
        </a:p>
      </dgm:t>
    </dgm:pt>
    <dgm:pt modelId="{B9E7059D-D6F0-4B79-ACCA-044613964294}" type="pres">
      <dgm:prSet presAssocID="{F0003C71-8063-4C5D-B3AF-0E355A7138D7}" presName="Name0" presStyleCnt="0">
        <dgm:presLayoutVars>
          <dgm:dir/>
          <dgm:resizeHandles val="exact"/>
        </dgm:presLayoutVars>
      </dgm:prSet>
      <dgm:spPr/>
    </dgm:pt>
    <dgm:pt modelId="{62CDAB00-4AC6-4C6B-BABA-0F0E7FC0552F}" type="pres">
      <dgm:prSet presAssocID="{49E45FE2-B5A3-4841-903A-9C47E5AB7371}" presName="node" presStyleLbl="node1" presStyleIdx="0" presStyleCnt="7" custScaleY="139871">
        <dgm:presLayoutVars>
          <dgm:bulletEnabled val="1"/>
        </dgm:presLayoutVars>
      </dgm:prSet>
      <dgm:spPr/>
    </dgm:pt>
    <dgm:pt modelId="{315A06BB-C6E8-4D30-A7E1-05DF2D310FAB}" type="pres">
      <dgm:prSet presAssocID="{043F4E8B-8126-4AEE-B59F-F2B50E68B1CE}" presName="sibTrans" presStyleLbl="sibTrans1D1" presStyleIdx="0" presStyleCnt="6"/>
      <dgm:spPr/>
    </dgm:pt>
    <dgm:pt modelId="{A90AA474-ECE7-4F83-A1BB-AD355A79223A}" type="pres">
      <dgm:prSet presAssocID="{043F4E8B-8126-4AEE-B59F-F2B50E68B1CE}" presName="connectorText" presStyleLbl="sibTrans1D1" presStyleIdx="0" presStyleCnt="6"/>
      <dgm:spPr/>
    </dgm:pt>
    <dgm:pt modelId="{3DA87348-FF65-4859-9302-392A2BBC434D}" type="pres">
      <dgm:prSet presAssocID="{DCAD9424-E77E-48D0-8CDC-3D1B0B9942FF}" presName="node" presStyleLbl="node1" presStyleIdx="1" presStyleCnt="7" custScaleY="138333">
        <dgm:presLayoutVars>
          <dgm:bulletEnabled val="1"/>
        </dgm:presLayoutVars>
      </dgm:prSet>
      <dgm:spPr/>
    </dgm:pt>
    <dgm:pt modelId="{5EC0B88C-EA41-4AF9-9E76-14F92BEB8FCB}" type="pres">
      <dgm:prSet presAssocID="{3466B6DA-A7E5-4E49-87A8-8559D2697EE2}" presName="sibTrans" presStyleLbl="sibTrans1D1" presStyleIdx="1" presStyleCnt="6"/>
      <dgm:spPr/>
    </dgm:pt>
    <dgm:pt modelId="{A3EE4019-482E-4118-A6D4-A13A0C0BF5B6}" type="pres">
      <dgm:prSet presAssocID="{3466B6DA-A7E5-4E49-87A8-8559D2697EE2}" presName="connectorText" presStyleLbl="sibTrans1D1" presStyleIdx="1" presStyleCnt="6"/>
      <dgm:spPr/>
    </dgm:pt>
    <dgm:pt modelId="{EE531EE3-306C-4834-97AF-D5105EF1870B}" type="pres">
      <dgm:prSet presAssocID="{8C7D5860-9274-44C4-9867-B3616EEC05D9}" presName="node" presStyleLbl="node1" presStyleIdx="2" presStyleCnt="7" custScaleY="130644">
        <dgm:presLayoutVars>
          <dgm:bulletEnabled val="1"/>
        </dgm:presLayoutVars>
      </dgm:prSet>
      <dgm:spPr/>
    </dgm:pt>
    <dgm:pt modelId="{FD945626-8DC1-436E-A232-7A0CBDC24353}" type="pres">
      <dgm:prSet presAssocID="{4CCA77C4-E153-4C9C-80B8-24F7EE80D4E1}" presName="sibTrans" presStyleLbl="sibTrans1D1" presStyleIdx="2" presStyleCnt="6"/>
      <dgm:spPr/>
    </dgm:pt>
    <dgm:pt modelId="{524CD546-77B8-42FA-86EC-56A0E005A5B2}" type="pres">
      <dgm:prSet presAssocID="{4CCA77C4-E153-4C9C-80B8-24F7EE80D4E1}" presName="connectorText" presStyleLbl="sibTrans1D1" presStyleIdx="2" presStyleCnt="6"/>
      <dgm:spPr/>
    </dgm:pt>
    <dgm:pt modelId="{7F8161DF-49B5-4C41-8949-CF4467C6FFFD}" type="pres">
      <dgm:prSet presAssocID="{F08F6150-733D-4004-9E84-173271F12825}" presName="node" presStyleLbl="node1" presStyleIdx="3" presStyleCnt="7" custScaleY="136796">
        <dgm:presLayoutVars>
          <dgm:bulletEnabled val="1"/>
        </dgm:presLayoutVars>
      </dgm:prSet>
      <dgm:spPr/>
    </dgm:pt>
    <dgm:pt modelId="{E2219ACD-B260-428E-AF77-33C5DE628C75}" type="pres">
      <dgm:prSet presAssocID="{D79FF282-C4B7-4365-97DC-AD4F8D4A8272}" presName="sibTrans" presStyleLbl="sibTrans1D1" presStyleIdx="3" presStyleCnt="6"/>
      <dgm:spPr/>
    </dgm:pt>
    <dgm:pt modelId="{8E0750EE-8444-46CA-AE49-FC2F7FC836F6}" type="pres">
      <dgm:prSet presAssocID="{D79FF282-C4B7-4365-97DC-AD4F8D4A8272}" presName="connectorText" presStyleLbl="sibTrans1D1" presStyleIdx="3" presStyleCnt="6"/>
      <dgm:spPr/>
    </dgm:pt>
    <dgm:pt modelId="{9E35CE54-B08E-4CCE-8D31-6FCE07001F6B}" type="pres">
      <dgm:prSet presAssocID="{ACCB2BA1-A0E5-4C89-916F-357021F04160}" presName="node" presStyleLbl="node1" presStyleIdx="4" presStyleCnt="7" custScaleY="145467">
        <dgm:presLayoutVars>
          <dgm:bulletEnabled val="1"/>
        </dgm:presLayoutVars>
      </dgm:prSet>
      <dgm:spPr/>
    </dgm:pt>
    <dgm:pt modelId="{250790A1-F3C9-405D-9CEE-74DFB05DDB86}" type="pres">
      <dgm:prSet presAssocID="{938328F5-1C2B-429B-AAD3-E045F0DEA720}" presName="sibTrans" presStyleLbl="sibTrans1D1" presStyleIdx="4" presStyleCnt="6"/>
      <dgm:spPr/>
    </dgm:pt>
    <dgm:pt modelId="{FFF1C170-4CF7-4558-8942-631FBAD02D62}" type="pres">
      <dgm:prSet presAssocID="{938328F5-1C2B-429B-AAD3-E045F0DEA720}" presName="connectorText" presStyleLbl="sibTrans1D1" presStyleIdx="4" presStyleCnt="6"/>
      <dgm:spPr/>
    </dgm:pt>
    <dgm:pt modelId="{E5503FB8-2D98-4734-B2EA-0403964CF870}" type="pres">
      <dgm:prSet presAssocID="{8A6E44EC-B3B1-458E-ABA0-C6F3CB0CD44D}" presName="node" presStyleLbl="node1" presStyleIdx="5" presStyleCnt="7" custScaleY="146319">
        <dgm:presLayoutVars>
          <dgm:bulletEnabled val="1"/>
        </dgm:presLayoutVars>
      </dgm:prSet>
      <dgm:spPr/>
    </dgm:pt>
    <dgm:pt modelId="{A6891DF1-0A78-4975-B622-A9D06249A26D}" type="pres">
      <dgm:prSet presAssocID="{BACAD438-0BFE-4091-914B-A51BD687D461}" presName="sibTrans" presStyleLbl="sibTrans1D1" presStyleIdx="5" presStyleCnt="6"/>
      <dgm:spPr/>
    </dgm:pt>
    <dgm:pt modelId="{3A7AA3A4-8888-44BC-9A9A-86F4E53F3958}" type="pres">
      <dgm:prSet presAssocID="{BACAD438-0BFE-4091-914B-A51BD687D461}" presName="connectorText" presStyleLbl="sibTrans1D1" presStyleIdx="5" presStyleCnt="6"/>
      <dgm:spPr/>
    </dgm:pt>
    <dgm:pt modelId="{23DFFD1B-9E40-476A-AB7D-A54CF23E9455}" type="pres">
      <dgm:prSet presAssocID="{7C76C0FF-E934-49C6-9888-F4C9F7E9D3A7}" presName="node" presStyleLbl="node1" presStyleIdx="6" presStyleCnt="7" custScaleY="136127">
        <dgm:presLayoutVars>
          <dgm:bulletEnabled val="1"/>
        </dgm:presLayoutVars>
      </dgm:prSet>
      <dgm:spPr/>
    </dgm:pt>
  </dgm:ptLst>
  <dgm:cxnLst>
    <dgm:cxn modelId="{C97F9209-C32B-45EB-A094-DACC18D873EB}" type="presOf" srcId="{3466B6DA-A7E5-4E49-87A8-8559D2697EE2}" destId="{A3EE4019-482E-4118-A6D4-A13A0C0BF5B6}" srcOrd="1" destOrd="0" presId="urn:microsoft.com/office/officeart/2016/7/layout/RepeatingBendingProcessNew#1"/>
    <dgm:cxn modelId="{CF08CE09-5213-4E00-AA2F-B39077BA04A7}" type="presOf" srcId="{E8EB186B-0AC8-426D-B8A0-61F10DA6A1EA}" destId="{23DFFD1B-9E40-476A-AB7D-A54CF23E9455}" srcOrd="0" destOrd="1" presId="urn:microsoft.com/office/officeart/2016/7/layout/RepeatingBendingProcessNew#1"/>
    <dgm:cxn modelId="{9F49C90F-E204-4D0F-826F-7BBE1EF87925}" type="presOf" srcId="{938328F5-1C2B-429B-AAD3-E045F0DEA720}" destId="{250790A1-F3C9-405D-9CEE-74DFB05DDB86}" srcOrd="0" destOrd="0" presId="urn:microsoft.com/office/officeart/2016/7/layout/RepeatingBendingProcessNew#1"/>
    <dgm:cxn modelId="{90D7C114-334B-47C6-8CE6-D2B8E8C0262A}" type="presOf" srcId="{4CCA77C4-E153-4C9C-80B8-24F7EE80D4E1}" destId="{FD945626-8DC1-436E-A232-7A0CBDC24353}" srcOrd="0" destOrd="0" presId="urn:microsoft.com/office/officeart/2016/7/layout/RepeatingBendingProcessNew#1"/>
    <dgm:cxn modelId="{5D96E719-5635-46B4-88CA-409A64731456}" srcId="{F0003C71-8063-4C5D-B3AF-0E355A7138D7}" destId="{7C76C0FF-E934-49C6-9888-F4C9F7E9D3A7}" srcOrd="6" destOrd="0" parTransId="{212A5AAE-2078-48FF-A932-F1010F838338}" sibTransId="{9B8B689A-4AEF-4A7E-A449-0EB224568756}"/>
    <dgm:cxn modelId="{8A853A1A-F7D3-4173-8725-552328B6E3B4}" type="presOf" srcId="{043F4E8B-8126-4AEE-B59F-F2B50E68B1CE}" destId="{315A06BB-C6E8-4D30-A7E1-05DF2D310FAB}" srcOrd="0" destOrd="0" presId="urn:microsoft.com/office/officeart/2016/7/layout/RepeatingBendingProcessNew#1"/>
    <dgm:cxn modelId="{8A516520-47B0-4B79-B73F-E8A884D5BCF1}" type="presOf" srcId="{938328F5-1C2B-429B-AAD3-E045F0DEA720}" destId="{FFF1C170-4CF7-4558-8942-631FBAD02D62}" srcOrd="1" destOrd="0" presId="urn:microsoft.com/office/officeart/2016/7/layout/RepeatingBendingProcessNew#1"/>
    <dgm:cxn modelId="{CFD3C12E-5828-4D88-BE69-204038068752}" type="presOf" srcId="{BACAD438-0BFE-4091-914B-A51BD687D461}" destId="{A6891DF1-0A78-4975-B622-A9D06249A26D}" srcOrd="0" destOrd="0" presId="urn:microsoft.com/office/officeart/2016/7/layout/RepeatingBendingProcessNew#1"/>
    <dgm:cxn modelId="{CAF2213D-F630-4883-86DC-2F3254D27908}" srcId="{F0003C71-8063-4C5D-B3AF-0E355A7138D7}" destId="{ACCB2BA1-A0E5-4C89-916F-357021F04160}" srcOrd="4" destOrd="0" parTransId="{68E4EE84-1745-4560-BFD3-E1D27977F77A}" sibTransId="{938328F5-1C2B-429B-AAD3-E045F0DEA720}"/>
    <dgm:cxn modelId="{3F164360-B093-42AA-8F52-FA874547AF1E}" type="presOf" srcId="{49E45FE2-B5A3-4841-903A-9C47E5AB7371}" destId="{62CDAB00-4AC6-4C6B-BABA-0F0E7FC0552F}" srcOrd="0" destOrd="0" presId="urn:microsoft.com/office/officeart/2016/7/layout/RepeatingBendingProcessNew#1"/>
    <dgm:cxn modelId="{1BB01341-5441-41A9-9B69-24CA484247CF}" srcId="{7C76C0FF-E934-49C6-9888-F4C9F7E9D3A7}" destId="{E8EB186B-0AC8-426D-B8A0-61F10DA6A1EA}" srcOrd="0" destOrd="0" parTransId="{A7979EC9-1ACA-41CA-B1DA-AE9EE23CD5A6}" sibTransId="{499D1A66-D4F8-4D48-A8D0-6E5A55DCC717}"/>
    <dgm:cxn modelId="{C56B4F49-FA9D-4022-A8EF-0243D3BF1866}" type="presOf" srcId="{D79FF282-C4B7-4365-97DC-AD4F8D4A8272}" destId="{8E0750EE-8444-46CA-AE49-FC2F7FC836F6}" srcOrd="1" destOrd="0" presId="urn:microsoft.com/office/officeart/2016/7/layout/RepeatingBendingProcessNew#1"/>
    <dgm:cxn modelId="{8E3EA16A-732F-4933-8B74-6C0C5F408D59}" srcId="{F0003C71-8063-4C5D-B3AF-0E355A7138D7}" destId="{8C7D5860-9274-44C4-9867-B3616EEC05D9}" srcOrd="2" destOrd="0" parTransId="{C7B767EA-40DB-4C08-86F1-540E320C5358}" sibTransId="{4CCA77C4-E153-4C9C-80B8-24F7EE80D4E1}"/>
    <dgm:cxn modelId="{B29AB96A-923D-4D93-8263-89EA417C4019}" type="presOf" srcId="{8A6E44EC-B3B1-458E-ABA0-C6F3CB0CD44D}" destId="{E5503FB8-2D98-4734-B2EA-0403964CF870}" srcOrd="0" destOrd="0" presId="urn:microsoft.com/office/officeart/2016/7/layout/RepeatingBendingProcessNew#1"/>
    <dgm:cxn modelId="{BDF0D86C-CFFA-4C93-A4E0-B6FD272BFD94}" type="presOf" srcId="{11405511-3C49-42E1-B185-6520EA5F91C0}" destId="{23DFFD1B-9E40-476A-AB7D-A54CF23E9455}" srcOrd="0" destOrd="2" presId="urn:microsoft.com/office/officeart/2016/7/layout/RepeatingBendingProcessNew#1"/>
    <dgm:cxn modelId="{80EA0D82-4239-48A4-9B3F-6355AC5A6A0F}" type="presOf" srcId="{F08F6150-733D-4004-9E84-173271F12825}" destId="{7F8161DF-49B5-4C41-8949-CF4467C6FFFD}" srcOrd="0" destOrd="0" presId="urn:microsoft.com/office/officeart/2016/7/layout/RepeatingBendingProcessNew#1"/>
    <dgm:cxn modelId="{917B2084-BA98-4729-88FF-7B465B4F272B}" type="presOf" srcId="{4CCA77C4-E153-4C9C-80B8-24F7EE80D4E1}" destId="{524CD546-77B8-42FA-86EC-56A0E005A5B2}" srcOrd="1" destOrd="0" presId="urn:microsoft.com/office/officeart/2016/7/layout/RepeatingBendingProcessNew#1"/>
    <dgm:cxn modelId="{B2C9BD96-C84F-48DA-A04F-C4E0C0FB5BDE}" srcId="{F0003C71-8063-4C5D-B3AF-0E355A7138D7}" destId="{F08F6150-733D-4004-9E84-173271F12825}" srcOrd="3" destOrd="0" parTransId="{83E54806-15B5-442E-9D58-93892C77B4EF}" sibTransId="{D79FF282-C4B7-4365-97DC-AD4F8D4A8272}"/>
    <dgm:cxn modelId="{706CC297-E7C5-4FFE-8011-BE8224049F1C}" type="presOf" srcId="{ACCB2BA1-A0E5-4C89-916F-357021F04160}" destId="{9E35CE54-B08E-4CCE-8D31-6FCE07001F6B}" srcOrd="0" destOrd="0" presId="urn:microsoft.com/office/officeart/2016/7/layout/RepeatingBendingProcessNew#1"/>
    <dgm:cxn modelId="{BB310D98-318E-4C30-81CB-0FBAD50B313D}" srcId="{7C76C0FF-E934-49C6-9888-F4C9F7E9D3A7}" destId="{11405511-3C49-42E1-B185-6520EA5F91C0}" srcOrd="1" destOrd="0" parTransId="{5BF10ABB-3BCF-4438-AAE6-2E2D2529E0A6}" sibTransId="{640FB9ED-9066-47D7-94BE-710370375690}"/>
    <dgm:cxn modelId="{C77B9EA0-982B-4FBF-981B-2C0C34B265E6}" type="presOf" srcId="{043F4E8B-8126-4AEE-B59F-F2B50E68B1CE}" destId="{A90AA474-ECE7-4F83-A1BB-AD355A79223A}" srcOrd="1" destOrd="0" presId="urn:microsoft.com/office/officeart/2016/7/layout/RepeatingBendingProcessNew#1"/>
    <dgm:cxn modelId="{C49E01A6-AA01-43D2-A215-7FF1691254AE}" type="presOf" srcId="{7C76C0FF-E934-49C6-9888-F4C9F7E9D3A7}" destId="{23DFFD1B-9E40-476A-AB7D-A54CF23E9455}" srcOrd="0" destOrd="0" presId="urn:microsoft.com/office/officeart/2016/7/layout/RepeatingBendingProcessNew#1"/>
    <dgm:cxn modelId="{902C9DAB-0DCE-4C65-8DDF-936460ECF996}" srcId="{F0003C71-8063-4C5D-B3AF-0E355A7138D7}" destId="{8A6E44EC-B3B1-458E-ABA0-C6F3CB0CD44D}" srcOrd="5" destOrd="0" parTransId="{A952B3A6-ABC4-4135-9657-C920DB3B648A}" sibTransId="{BACAD438-0BFE-4091-914B-A51BD687D461}"/>
    <dgm:cxn modelId="{3F781EAD-D7B7-4A25-B3F2-F83B0B45A31F}" srcId="{F0003C71-8063-4C5D-B3AF-0E355A7138D7}" destId="{49E45FE2-B5A3-4841-903A-9C47E5AB7371}" srcOrd="0" destOrd="0" parTransId="{09BB5285-450D-4956-BCE1-97AB23E5C18C}" sibTransId="{043F4E8B-8126-4AEE-B59F-F2B50E68B1CE}"/>
    <dgm:cxn modelId="{6A4424AD-8095-40A0-920D-02A8AFB24A06}" type="presOf" srcId="{3466B6DA-A7E5-4E49-87A8-8559D2697EE2}" destId="{5EC0B88C-EA41-4AF9-9E76-14F92BEB8FCB}" srcOrd="0" destOrd="0" presId="urn:microsoft.com/office/officeart/2016/7/layout/RepeatingBendingProcessNew#1"/>
    <dgm:cxn modelId="{F591ACB9-95EB-457A-A59B-A3850EE9837B}" type="presOf" srcId="{8C7D5860-9274-44C4-9867-B3616EEC05D9}" destId="{EE531EE3-306C-4834-97AF-D5105EF1870B}" srcOrd="0" destOrd="0" presId="urn:microsoft.com/office/officeart/2016/7/layout/RepeatingBendingProcessNew#1"/>
    <dgm:cxn modelId="{235D0CBB-C132-4C8C-9594-AEB7E05807C8}" srcId="{F0003C71-8063-4C5D-B3AF-0E355A7138D7}" destId="{DCAD9424-E77E-48D0-8CDC-3D1B0B9942FF}" srcOrd="1" destOrd="0" parTransId="{3E545D7A-4B32-40D5-BF9E-42EE71968B94}" sibTransId="{3466B6DA-A7E5-4E49-87A8-8559D2697EE2}"/>
    <dgm:cxn modelId="{9FEE0CBB-6856-4E61-A019-5C9EEA245B20}" type="presOf" srcId="{DCAD9424-E77E-48D0-8CDC-3D1B0B9942FF}" destId="{3DA87348-FF65-4859-9302-392A2BBC434D}" srcOrd="0" destOrd="0" presId="urn:microsoft.com/office/officeart/2016/7/layout/RepeatingBendingProcessNew#1"/>
    <dgm:cxn modelId="{B7F177BB-76B1-44E3-B651-8C46DFA1F265}" type="presOf" srcId="{D79FF282-C4B7-4365-97DC-AD4F8D4A8272}" destId="{E2219ACD-B260-428E-AF77-33C5DE628C75}" srcOrd="0" destOrd="0" presId="urn:microsoft.com/office/officeart/2016/7/layout/RepeatingBendingProcessNew#1"/>
    <dgm:cxn modelId="{17D570DD-AFAA-40EA-A008-DF8CBF84DF8C}" type="presOf" srcId="{F0003C71-8063-4C5D-B3AF-0E355A7138D7}" destId="{B9E7059D-D6F0-4B79-ACCA-044613964294}" srcOrd="0" destOrd="0" presId="urn:microsoft.com/office/officeart/2016/7/layout/RepeatingBendingProcessNew#1"/>
    <dgm:cxn modelId="{85209AFE-792A-4E23-8FAD-6B4442B8D530}" type="presOf" srcId="{BACAD438-0BFE-4091-914B-A51BD687D461}" destId="{3A7AA3A4-8888-44BC-9A9A-86F4E53F3958}" srcOrd="1" destOrd="0" presId="urn:microsoft.com/office/officeart/2016/7/layout/RepeatingBendingProcessNew#1"/>
    <dgm:cxn modelId="{9E2812BE-55D7-4B5B-B8B2-669E83B4BC31}" type="presParOf" srcId="{B9E7059D-D6F0-4B79-ACCA-044613964294}" destId="{62CDAB00-4AC6-4C6B-BABA-0F0E7FC0552F}" srcOrd="0" destOrd="0" presId="urn:microsoft.com/office/officeart/2016/7/layout/RepeatingBendingProcessNew#1"/>
    <dgm:cxn modelId="{5EE9E1A2-51F9-4749-988F-00C4806F2D98}" type="presParOf" srcId="{B9E7059D-D6F0-4B79-ACCA-044613964294}" destId="{315A06BB-C6E8-4D30-A7E1-05DF2D310FAB}" srcOrd="1" destOrd="0" presId="urn:microsoft.com/office/officeart/2016/7/layout/RepeatingBendingProcessNew#1"/>
    <dgm:cxn modelId="{097154E1-2163-4783-9303-722D3A31ACF3}" type="presParOf" srcId="{315A06BB-C6E8-4D30-A7E1-05DF2D310FAB}" destId="{A90AA474-ECE7-4F83-A1BB-AD355A79223A}" srcOrd="0" destOrd="0" presId="urn:microsoft.com/office/officeart/2016/7/layout/RepeatingBendingProcessNew#1"/>
    <dgm:cxn modelId="{75DF14C3-0ABB-4915-A0D3-78AEC95E8B7D}" type="presParOf" srcId="{B9E7059D-D6F0-4B79-ACCA-044613964294}" destId="{3DA87348-FF65-4859-9302-392A2BBC434D}" srcOrd="2" destOrd="0" presId="urn:microsoft.com/office/officeart/2016/7/layout/RepeatingBendingProcessNew#1"/>
    <dgm:cxn modelId="{0FEBFC83-2B14-48B7-ABB9-EECDF48860AC}" type="presParOf" srcId="{B9E7059D-D6F0-4B79-ACCA-044613964294}" destId="{5EC0B88C-EA41-4AF9-9E76-14F92BEB8FCB}" srcOrd="3" destOrd="0" presId="urn:microsoft.com/office/officeart/2016/7/layout/RepeatingBendingProcessNew#1"/>
    <dgm:cxn modelId="{1E8FB52E-453C-4C50-83CE-57A03E7C6A33}" type="presParOf" srcId="{5EC0B88C-EA41-4AF9-9E76-14F92BEB8FCB}" destId="{A3EE4019-482E-4118-A6D4-A13A0C0BF5B6}" srcOrd="0" destOrd="0" presId="urn:microsoft.com/office/officeart/2016/7/layout/RepeatingBendingProcessNew#1"/>
    <dgm:cxn modelId="{9E724451-0D10-4933-82EC-9EDD5F6D027A}" type="presParOf" srcId="{B9E7059D-D6F0-4B79-ACCA-044613964294}" destId="{EE531EE3-306C-4834-97AF-D5105EF1870B}" srcOrd="4" destOrd="0" presId="urn:microsoft.com/office/officeart/2016/7/layout/RepeatingBendingProcessNew#1"/>
    <dgm:cxn modelId="{9F2EAE52-E150-401F-8332-46E85E29853F}" type="presParOf" srcId="{B9E7059D-D6F0-4B79-ACCA-044613964294}" destId="{FD945626-8DC1-436E-A232-7A0CBDC24353}" srcOrd="5" destOrd="0" presId="urn:microsoft.com/office/officeart/2016/7/layout/RepeatingBendingProcessNew#1"/>
    <dgm:cxn modelId="{473A926A-7D5C-4D72-9A8A-A42BB7DA56F2}" type="presParOf" srcId="{FD945626-8DC1-436E-A232-7A0CBDC24353}" destId="{524CD546-77B8-42FA-86EC-56A0E005A5B2}" srcOrd="0" destOrd="0" presId="urn:microsoft.com/office/officeart/2016/7/layout/RepeatingBendingProcessNew#1"/>
    <dgm:cxn modelId="{FF942544-62E4-42F8-9203-C905AEB66881}" type="presParOf" srcId="{B9E7059D-D6F0-4B79-ACCA-044613964294}" destId="{7F8161DF-49B5-4C41-8949-CF4467C6FFFD}" srcOrd="6" destOrd="0" presId="urn:microsoft.com/office/officeart/2016/7/layout/RepeatingBendingProcessNew#1"/>
    <dgm:cxn modelId="{1ADE5BB8-5AF5-4155-949D-DB364E351D3E}" type="presParOf" srcId="{B9E7059D-D6F0-4B79-ACCA-044613964294}" destId="{E2219ACD-B260-428E-AF77-33C5DE628C75}" srcOrd="7" destOrd="0" presId="urn:microsoft.com/office/officeart/2016/7/layout/RepeatingBendingProcessNew#1"/>
    <dgm:cxn modelId="{78731AE7-6466-470B-BEAF-861A3977AFA9}" type="presParOf" srcId="{E2219ACD-B260-428E-AF77-33C5DE628C75}" destId="{8E0750EE-8444-46CA-AE49-FC2F7FC836F6}" srcOrd="0" destOrd="0" presId="urn:microsoft.com/office/officeart/2016/7/layout/RepeatingBendingProcessNew#1"/>
    <dgm:cxn modelId="{C6EF6DEF-55C0-49A3-A5AB-9E2D06DCABF1}" type="presParOf" srcId="{B9E7059D-D6F0-4B79-ACCA-044613964294}" destId="{9E35CE54-B08E-4CCE-8D31-6FCE07001F6B}" srcOrd="8" destOrd="0" presId="urn:microsoft.com/office/officeart/2016/7/layout/RepeatingBendingProcessNew#1"/>
    <dgm:cxn modelId="{46E228C3-943E-4D08-A258-1BE8F069E3EF}" type="presParOf" srcId="{B9E7059D-D6F0-4B79-ACCA-044613964294}" destId="{250790A1-F3C9-405D-9CEE-74DFB05DDB86}" srcOrd="9" destOrd="0" presId="urn:microsoft.com/office/officeart/2016/7/layout/RepeatingBendingProcessNew#1"/>
    <dgm:cxn modelId="{2ADFCBF3-0175-4285-A0A7-2F9EA666AF8C}" type="presParOf" srcId="{250790A1-F3C9-405D-9CEE-74DFB05DDB86}" destId="{FFF1C170-4CF7-4558-8942-631FBAD02D62}" srcOrd="0" destOrd="0" presId="urn:microsoft.com/office/officeart/2016/7/layout/RepeatingBendingProcessNew#1"/>
    <dgm:cxn modelId="{91298836-5E65-468F-AB80-17E26970F821}" type="presParOf" srcId="{B9E7059D-D6F0-4B79-ACCA-044613964294}" destId="{E5503FB8-2D98-4734-B2EA-0403964CF870}" srcOrd="10" destOrd="0" presId="urn:microsoft.com/office/officeart/2016/7/layout/RepeatingBendingProcessNew#1"/>
    <dgm:cxn modelId="{F38B8FA7-660B-4D4E-9F4C-2BC91D852AC5}" type="presParOf" srcId="{B9E7059D-D6F0-4B79-ACCA-044613964294}" destId="{A6891DF1-0A78-4975-B622-A9D06249A26D}" srcOrd="11" destOrd="0" presId="urn:microsoft.com/office/officeart/2016/7/layout/RepeatingBendingProcessNew#1"/>
    <dgm:cxn modelId="{2A7EE3D7-A4BB-4E6D-A79D-0F7E0EF1AC92}" type="presParOf" srcId="{A6891DF1-0A78-4975-B622-A9D06249A26D}" destId="{3A7AA3A4-8888-44BC-9A9A-86F4E53F3958}" srcOrd="0" destOrd="0" presId="urn:microsoft.com/office/officeart/2016/7/layout/RepeatingBendingProcessNew#1"/>
    <dgm:cxn modelId="{7F14AEA0-F22E-4347-AEBB-226A5FC07285}" type="presParOf" srcId="{B9E7059D-D6F0-4B79-ACCA-044613964294}" destId="{23DFFD1B-9E40-476A-AB7D-A54CF23E9455}" srcOrd="12" destOrd="0" presId="urn:microsoft.com/office/officeart/2016/7/layout/RepeatingBendingProcessNew#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A06BB-C6E8-4D30-A7E1-05DF2D310FAB}">
      <dsp:nvSpPr>
        <dsp:cNvPr id="0" name=""/>
        <dsp:cNvSpPr/>
      </dsp:nvSpPr>
      <dsp:spPr>
        <a:xfrm>
          <a:off x="2359099" y="930558"/>
          <a:ext cx="502032" cy="91440"/>
        </a:xfrm>
        <a:custGeom>
          <a:avLst/>
          <a:gdLst/>
          <a:ahLst/>
          <a:cxnLst/>
          <a:rect l="0" t="0" r="0" b="0"/>
          <a:pathLst>
            <a:path>
              <a:moveTo>
                <a:pt x="0" y="45720"/>
              </a:moveTo>
              <a:lnTo>
                <a:pt x="502032" y="45720"/>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800" y="973612"/>
        <a:ext cx="26631" cy="5331"/>
      </dsp:txXfrm>
    </dsp:sp>
    <dsp:sp modelId="{62CDAB00-4AC6-4C6B-BABA-0F0E7FC0552F}">
      <dsp:nvSpPr>
        <dsp:cNvPr id="0" name=""/>
        <dsp:cNvSpPr/>
      </dsp:nvSpPr>
      <dsp:spPr>
        <a:xfrm>
          <a:off x="45105" y="4541"/>
          <a:ext cx="2315793" cy="1943474"/>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6716F"/>
              </a:solidFill>
            </a:rPr>
            <a:t>Data Collection</a:t>
          </a:r>
          <a:r>
            <a:rPr lang="en-US" sz="1400" kern="1200">
              <a:solidFill>
                <a:srgbClr val="F6716F"/>
              </a:solidFill>
            </a:rPr>
            <a:t>: </a:t>
          </a:r>
        </a:p>
        <a:p>
          <a:pPr marL="0" lvl="0" indent="0" algn="ctr" defTabSz="622300">
            <a:lnSpc>
              <a:spcPct val="90000"/>
            </a:lnSpc>
            <a:spcBef>
              <a:spcPct val="0"/>
            </a:spcBef>
            <a:spcAft>
              <a:spcPct val="35000"/>
            </a:spcAft>
            <a:buNone/>
          </a:pPr>
          <a:r>
            <a:rPr lang="en-US" sz="1200" kern="1200"/>
            <a:t>Data </a:t>
          </a:r>
          <a:r>
            <a:rPr lang="en-US" sz="1200" kern="1200" dirty="0"/>
            <a:t>was collected from </a:t>
          </a:r>
          <a:r>
            <a:rPr lang="en-US" sz="1200" kern="1200" dirty="0" err="1"/>
            <a:t>data.world</a:t>
          </a:r>
          <a:endParaRPr lang="en-US" sz="1200" kern="1200" dirty="0"/>
        </a:p>
      </dsp:txBody>
      <dsp:txXfrm>
        <a:off x="45105" y="4541"/>
        <a:ext cx="2315793" cy="1943474"/>
      </dsp:txXfrm>
    </dsp:sp>
    <dsp:sp modelId="{5EC0B88C-EA41-4AF9-9E76-14F92BEB8FCB}">
      <dsp:nvSpPr>
        <dsp:cNvPr id="0" name=""/>
        <dsp:cNvSpPr/>
      </dsp:nvSpPr>
      <dsp:spPr>
        <a:xfrm>
          <a:off x="5207526" y="930558"/>
          <a:ext cx="502032" cy="91440"/>
        </a:xfrm>
        <a:custGeom>
          <a:avLst/>
          <a:gdLst/>
          <a:ahLst/>
          <a:cxnLst/>
          <a:rect l="0" t="0" r="0" b="0"/>
          <a:pathLst>
            <a:path>
              <a:moveTo>
                <a:pt x="0" y="45720"/>
              </a:moveTo>
              <a:lnTo>
                <a:pt x="502032" y="45720"/>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45226" y="973612"/>
        <a:ext cx="26631" cy="5331"/>
      </dsp:txXfrm>
    </dsp:sp>
    <dsp:sp modelId="{3DA87348-FF65-4859-9302-392A2BBC434D}">
      <dsp:nvSpPr>
        <dsp:cNvPr id="0" name=""/>
        <dsp:cNvSpPr/>
      </dsp:nvSpPr>
      <dsp:spPr>
        <a:xfrm>
          <a:off x="2893532" y="15226"/>
          <a:ext cx="2315793" cy="1922104"/>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6716F"/>
              </a:solidFill>
              <a:latin typeface="Abadi" panose="020B0604020104020204" pitchFamily="34" charset="0"/>
            </a:rPr>
            <a:t>Source: </a:t>
          </a:r>
          <a:r>
            <a:rPr lang="en-US" sz="1200" u="sng" kern="1200" dirty="0">
              <a:latin typeface="Abadi" panose="020B0604020104020204" pitchFamily="34" charset="0"/>
              <a:hlinkClick xmlns:r="http://schemas.openxmlformats.org/officeDocument/2006/relationships" r:id="rId1"/>
            </a:rPr>
            <a:t>https://data.world/cancerdatahp/lung-cancer-data</a:t>
          </a:r>
          <a:endParaRPr lang="en-US" sz="1200" kern="1200" dirty="0">
            <a:latin typeface="Abadi" panose="020B0604020104020204" pitchFamily="34" charset="0"/>
          </a:endParaRPr>
        </a:p>
      </dsp:txBody>
      <dsp:txXfrm>
        <a:off x="2893532" y="15226"/>
        <a:ext cx="2315793" cy="1922104"/>
      </dsp:txXfrm>
    </dsp:sp>
    <dsp:sp modelId="{FD945626-8DC1-436E-A232-7A0CBDC24353}">
      <dsp:nvSpPr>
        <dsp:cNvPr id="0" name=""/>
        <dsp:cNvSpPr/>
      </dsp:nvSpPr>
      <dsp:spPr>
        <a:xfrm>
          <a:off x="8055952" y="930558"/>
          <a:ext cx="502032" cy="91440"/>
        </a:xfrm>
        <a:custGeom>
          <a:avLst/>
          <a:gdLst/>
          <a:ahLst/>
          <a:cxnLst/>
          <a:rect l="0" t="0" r="0" b="0"/>
          <a:pathLst>
            <a:path>
              <a:moveTo>
                <a:pt x="0" y="45720"/>
              </a:moveTo>
              <a:lnTo>
                <a:pt x="502032" y="45720"/>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93653" y="973612"/>
        <a:ext cx="26631" cy="5331"/>
      </dsp:txXfrm>
    </dsp:sp>
    <dsp:sp modelId="{EE531EE3-306C-4834-97AF-D5105EF1870B}">
      <dsp:nvSpPr>
        <dsp:cNvPr id="0" name=""/>
        <dsp:cNvSpPr/>
      </dsp:nvSpPr>
      <dsp:spPr>
        <a:xfrm>
          <a:off x="5741958" y="68645"/>
          <a:ext cx="2315793" cy="1815267"/>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6716F"/>
              </a:solidFill>
              <a:latin typeface="Abadi" panose="020B0604020104020204" pitchFamily="34" charset="0"/>
            </a:rPr>
            <a:t>Data Storage and extraction</a:t>
          </a:r>
          <a:r>
            <a:rPr lang="en-US" sz="1200" b="1" kern="1200">
              <a:solidFill>
                <a:srgbClr val="F6716F"/>
              </a:solidFill>
              <a:latin typeface="Abadi" panose="020B0604020104020204" pitchFamily="34" charset="0"/>
            </a:rPr>
            <a:t>: </a:t>
          </a:r>
        </a:p>
        <a:p>
          <a:pPr marL="0" lvl="0" indent="0" algn="ctr" defTabSz="533400">
            <a:lnSpc>
              <a:spcPct val="90000"/>
            </a:lnSpc>
            <a:spcBef>
              <a:spcPct val="0"/>
            </a:spcBef>
            <a:spcAft>
              <a:spcPct val="35000"/>
            </a:spcAft>
            <a:buNone/>
          </a:pPr>
          <a:r>
            <a:rPr lang="en-US" sz="1200" kern="1200">
              <a:latin typeface="Abadi" panose="020B0604020104020204" pitchFamily="34" charset="0"/>
            </a:rPr>
            <a:t>We </a:t>
          </a:r>
          <a:r>
            <a:rPr lang="en-US" sz="1200" kern="1200" dirty="0">
              <a:latin typeface="Abadi" panose="020B0604020104020204" pitchFamily="34" charset="0"/>
            </a:rPr>
            <a:t>stored the data in the form of CSV files, Excel spread sheet and data extraction by using MySQL commands.</a:t>
          </a:r>
        </a:p>
      </dsp:txBody>
      <dsp:txXfrm>
        <a:off x="5741958" y="68645"/>
        <a:ext cx="2315793" cy="1815267"/>
      </dsp:txXfrm>
    </dsp:sp>
    <dsp:sp modelId="{E2219ACD-B260-428E-AF77-33C5DE628C75}">
      <dsp:nvSpPr>
        <dsp:cNvPr id="0" name=""/>
        <dsp:cNvSpPr/>
      </dsp:nvSpPr>
      <dsp:spPr>
        <a:xfrm>
          <a:off x="1203002" y="1924852"/>
          <a:ext cx="8545279" cy="529314"/>
        </a:xfrm>
        <a:custGeom>
          <a:avLst/>
          <a:gdLst/>
          <a:ahLst/>
          <a:cxnLst/>
          <a:rect l="0" t="0" r="0" b="0"/>
          <a:pathLst>
            <a:path>
              <a:moveTo>
                <a:pt x="8545279" y="0"/>
              </a:moveTo>
              <a:lnTo>
                <a:pt x="8545279" y="281757"/>
              </a:lnTo>
              <a:lnTo>
                <a:pt x="0" y="281757"/>
              </a:lnTo>
              <a:lnTo>
                <a:pt x="0" y="529314"/>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61552" y="2186844"/>
        <a:ext cx="428180" cy="5331"/>
      </dsp:txXfrm>
    </dsp:sp>
    <dsp:sp modelId="{7F8161DF-49B5-4C41-8949-CF4467C6FFFD}">
      <dsp:nvSpPr>
        <dsp:cNvPr id="0" name=""/>
        <dsp:cNvSpPr/>
      </dsp:nvSpPr>
      <dsp:spPr>
        <a:xfrm>
          <a:off x="8590385" y="25904"/>
          <a:ext cx="2315793" cy="1900748"/>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6716F"/>
              </a:solidFill>
              <a:latin typeface="Abadi" panose="020B0604020104020204" pitchFamily="34" charset="0"/>
            </a:rPr>
            <a:t>Data Cleaning</a:t>
          </a:r>
          <a:r>
            <a:rPr lang="en-US" sz="1200" b="1" kern="1200">
              <a:solidFill>
                <a:srgbClr val="F6716F"/>
              </a:solidFill>
              <a:latin typeface="Abadi" panose="020B0604020104020204" pitchFamily="34" charset="0"/>
            </a:rPr>
            <a:t>:   </a:t>
          </a:r>
        </a:p>
        <a:p>
          <a:pPr marL="0" lvl="0" indent="0" algn="ctr" defTabSz="533400">
            <a:lnSpc>
              <a:spcPct val="90000"/>
            </a:lnSpc>
            <a:spcBef>
              <a:spcPct val="0"/>
            </a:spcBef>
            <a:spcAft>
              <a:spcPct val="35000"/>
            </a:spcAft>
            <a:buNone/>
          </a:pPr>
          <a:r>
            <a:rPr lang="en-US" sz="1200" kern="1200">
              <a:latin typeface="Abadi" panose="020B0604020104020204" pitchFamily="34" charset="0"/>
            </a:rPr>
            <a:t>Using </a:t>
          </a:r>
          <a:r>
            <a:rPr lang="en-US" sz="1200" kern="1200" dirty="0">
              <a:latin typeface="Abadi" panose="020B0604020104020204" pitchFamily="34" charset="0"/>
            </a:rPr>
            <a:t>MySQL and Python, we identified and addressed missing values, managing duplicate records, standardizing data formats and dropped the columns that were not required to analyze the data effectively and </a:t>
          </a:r>
          <a:r>
            <a:rPr lang="en-US" sz="1200" kern="1200">
              <a:latin typeface="Abadi" panose="020B0604020104020204" pitchFamily="34" charset="0"/>
            </a:rPr>
            <a:t>handled outliers</a:t>
          </a:r>
          <a:r>
            <a:rPr lang="en-US" sz="1200" kern="1200" dirty="0">
              <a:latin typeface="Abadi" panose="020B0604020104020204" pitchFamily="34" charset="0"/>
            </a:rPr>
            <a:t>.</a:t>
          </a:r>
        </a:p>
      </dsp:txBody>
      <dsp:txXfrm>
        <a:off x="8590385" y="25904"/>
        <a:ext cx="2315793" cy="1900748"/>
      </dsp:txXfrm>
    </dsp:sp>
    <dsp:sp modelId="{250790A1-F3C9-405D-9CEE-74DFB05DDB86}">
      <dsp:nvSpPr>
        <dsp:cNvPr id="0" name=""/>
        <dsp:cNvSpPr/>
      </dsp:nvSpPr>
      <dsp:spPr>
        <a:xfrm>
          <a:off x="2359099" y="3451462"/>
          <a:ext cx="502032" cy="91440"/>
        </a:xfrm>
        <a:custGeom>
          <a:avLst/>
          <a:gdLst/>
          <a:ahLst/>
          <a:cxnLst/>
          <a:rect l="0" t="0" r="0" b="0"/>
          <a:pathLst>
            <a:path>
              <a:moveTo>
                <a:pt x="0" y="45720"/>
              </a:moveTo>
              <a:lnTo>
                <a:pt x="502032" y="45720"/>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6800" y="3494516"/>
        <a:ext cx="26631" cy="5331"/>
      </dsp:txXfrm>
    </dsp:sp>
    <dsp:sp modelId="{9E35CE54-B08E-4CCE-8D31-6FCE07001F6B}">
      <dsp:nvSpPr>
        <dsp:cNvPr id="0" name=""/>
        <dsp:cNvSpPr/>
      </dsp:nvSpPr>
      <dsp:spPr>
        <a:xfrm>
          <a:off x="45105" y="2486567"/>
          <a:ext cx="2315793" cy="2021229"/>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6716F"/>
              </a:solidFill>
              <a:latin typeface="Abadi" panose="020B0604020104020204" pitchFamily="34" charset="0"/>
            </a:rPr>
            <a:t>Exploratory Data Analysis</a:t>
          </a:r>
          <a:r>
            <a:rPr lang="en-US" sz="1200" b="1" kern="1200">
              <a:solidFill>
                <a:srgbClr val="F6716F"/>
              </a:solidFill>
              <a:latin typeface="Abadi" panose="020B0604020104020204" pitchFamily="34" charset="0"/>
            </a:rPr>
            <a:t>: </a:t>
          </a:r>
        </a:p>
        <a:p>
          <a:pPr marL="0" lvl="0" indent="0" algn="ctr" defTabSz="533400">
            <a:lnSpc>
              <a:spcPct val="90000"/>
            </a:lnSpc>
            <a:spcBef>
              <a:spcPct val="0"/>
            </a:spcBef>
            <a:spcAft>
              <a:spcPct val="35000"/>
            </a:spcAft>
            <a:buNone/>
          </a:pPr>
          <a:r>
            <a:rPr lang="en-US" sz="1200" kern="1200">
              <a:latin typeface="Abadi" panose="020B0604020104020204" pitchFamily="34" charset="0"/>
            </a:rPr>
            <a:t>Using </a:t>
          </a:r>
          <a:r>
            <a:rPr lang="en-US" sz="1200" kern="1200" dirty="0">
              <a:latin typeface="Abadi" panose="020B0604020104020204" pitchFamily="34" charset="0"/>
            </a:rPr>
            <a:t>Python, performed descriptive statistics to summarize the characteristics of dataset  and data visualization and statistical analysis.</a:t>
          </a:r>
        </a:p>
      </dsp:txBody>
      <dsp:txXfrm>
        <a:off x="45105" y="2486567"/>
        <a:ext cx="2315793" cy="2021229"/>
      </dsp:txXfrm>
    </dsp:sp>
    <dsp:sp modelId="{A6891DF1-0A78-4975-B622-A9D06249A26D}">
      <dsp:nvSpPr>
        <dsp:cNvPr id="0" name=""/>
        <dsp:cNvSpPr/>
      </dsp:nvSpPr>
      <dsp:spPr>
        <a:xfrm>
          <a:off x="5207526" y="3451462"/>
          <a:ext cx="502032" cy="91440"/>
        </a:xfrm>
        <a:custGeom>
          <a:avLst/>
          <a:gdLst/>
          <a:ahLst/>
          <a:cxnLst/>
          <a:rect l="0" t="0" r="0" b="0"/>
          <a:pathLst>
            <a:path>
              <a:moveTo>
                <a:pt x="0" y="45720"/>
              </a:moveTo>
              <a:lnTo>
                <a:pt x="502032" y="45720"/>
              </a:lnTo>
            </a:path>
          </a:pathLst>
        </a:custGeom>
        <a:noFill/>
        <a:ln w="9525" cap="flat" cmpd="sng" algn="ctr">
          <a:solidFill>
            <a:srgbClr val="13477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45226" y="3494516"/>
        <a:ext cx="26631" cy="5331"/>
      </dsp:txXfrm>
    </dsp:sp>
    <dsp:sp modelId="{E5503FB8-2D98-4734-B2EA-0403964CF870}">
      <dsp:nvSpPr>
        <dsp:cNvPr id="0" name=""/>
        <dsp:cNvSpPr/>
      </dsp:nvSpPr>
      <dsp:spPr>
        <a:xfrm>
          <a:off x="2893532" y="2480648"/>
          <a:ext cx="2315793" cy="2033067"/>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6716F"/>
              </a:solidFill>
              <a:latin typeface="Abadi" panose="020B0604020104020204" pitchFamily="34" charset="0"/>
            </a:rPr>
            <a:t>Model Development</a:t>
          </a:r>
          <a:r>
            <a:rPr lang="en-US" sz="1200" b="1" kern="1200">
              <a:solidFill>
                <a:srgbClr val="F6716F"/>
              </a:solidFill>
              <a:latin typeface="Abadi" panose="020B0604020104020204" pitchFamily="34" charset="0"/>
            </a:rPr>
            <a:t>:  </a:t>
          </a:r>
        </a:p>
        <a:p>
          <a:pPr marL="0" lvl="0" indent="0" algn="ctr" defTabSz="533400">
            <a:lnSpc>
              <a:spcPct val="90000"/>
            </a:lnSpc>
            <a:spcBef>
              <a:spcPct val="0"/>
            </a:spcBef>
            <a:spcAft>
              <a:spcPct val="35000"/>
            </a:spcAft>
            <a:buNone/>
          </a:pPr>
          <a:r>
            <a:rPr lang="en-US" sz="1200" kern="1200">
              <a:latin typeface="Abadi" panose="020B0604020104020204" pitchFamily="34" charset="0"/>
            </a:rPr>
            <a:t>Using </a:t>
          </a:r>
          <a:r>
            <a:rPr lang="en-US" sz="1200" kern="1200" dirty="0">
              <a:latin typeface="Abadi" panose="020B0604020104020204" pitchFamily="34" charset="0"/>
            </a:rPr>
            <a:t>different machine learning models like Random forest, Logistic regression, Decision trees for identifying best performance analyzing model for the dataset</a:t>
          </a:r>
        </a:p>
      </dsp:txBody>
      <dsp:txXfrm>
        <a:off x="2893532" y="2480648"/>
        <a:ext cx="2315793" cy="2033067"/>
      </dsp:txXfrm>
    </dsp:sp>
    <dsp:sp modelId="{23DFFD1B-9E40-476A-AB7D-A54CF23E9455}">
      <dsp:nvSpPr>
        <dsp:cNvPr id="0" name=""/>
        <dsp:cNvSpPr/>
      </dsp:nvSpPr>
      <dsp:spPr>
        <a:xfrm>
          <a:off x="5741958" y="2551456"/>
          <a:ext cx="2315793" cy="1891452"/>
        </a:xfrm>
        <a:prstGeom prst="rect">
          <a:avLst/>
        </a:prstGeom>
        <a:solidFill>
          <a:srgbClr val="13477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476" tIns="119113" rIns="113476" bIns="119113"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rgbClr val="F6716F"/>
              </a:solidFill>
              <a:latin typeface="Abadi" panose="020B0604020104020204" pitchFamily="34" charset="0"/>
            </a:rPr>
            <a:t>Results: </a:t>
          </a:r>
          <a:endParaRPr lang="en-US" sz="1200" kern="1200" dirty="0">
            <a:solidFill>
              <a:srgbClr val="F6716F"/>
            </a:solidFill>
            <a:latin typeface="Abadi" panose="020B0604020104020204" pitchFamily="34" charset="0"/>
          </a:endParaRPr>
        </a:p>
        <a:p>
          <a:pPr marL="57150" lvl="1" indent="-57150" algn="l" defTabSz="488950">
            <a:lnSpc>
              <a:spcPct val="90000"/>
            </a:lnSpc>
            <a:spcBef>
              <a:spcPct val="0"/>
            </a:spcBef>
            <a:spcAft>
              <a:spcPct val="15000"/>
            </a:spcAft>
            <a:buChar char="•"/>
          </a:pPr>
          <a:r>
            <a:rPr lang="en-US" sz="1100" kern="1200">
              <a:latin typeface="Abadi" panose="020B0604020104020204" pitchFamily="34" charset="0"/>
            </a:rPr>
            <a:t>  Which </a:t>
          </a:r>
          <a:r>
            <a:rPr lang="en-US" sz="1100" kern="1200" dirty="0">
              <a:latin typeface="Abadi" panose="020B0604020104020204" pitchFamily="34" charset="0"/>
            </a:rPr>
            <a:t>risk factor has more influence on the outcome variable (risk of lung cancer</a:t>
          </a:r>
          <a:r>
            <a:rPr lang="en-US" sz="1100" kern="1200">
              <a:latin typeface="Abadi" panose="020B0604020104020204" pitchFamily="34" charset="0"/>
            </a:rPr>
            <a:t>) .</a:t>
          </a:r>
          <a:endParaRPr lang="en-US" sz="1100" kern="1200" dirty="0">
            <a:latin typeface="Abadi" panose="020B0604020104020204" pitchFamily="34" charset="0"/>
          </a:endParaRPr>
        </a:p>
        <a:p>
          <a:pPr marL="57150" lvl="1" indent="-57150" algn="l" defTabSz="488950">
            <a:lnSpc>
              <a:spcPct val="90000"/>
            </a:lnSpc>
            <a:spcBef>
              <a:spcPct val="0"/>
            </a:spcBef>
            <a:spcAft>
              <a:spcPct val="15000"/>
            </a:spcAft>
            <a:buChar char="•"/>
          </a:pPr>
          <a:r>
            <a:rPr lang="en-US" sz="1100" kern="1200">
              <a:latin typeface="Abadi" panose="020B0604020104020204" pitchFamily="34" charset="0"/>
            </a:rPr>
            <a:t>Which </a:t>
          </a:r>
          <a:r>
            <a:rPr lang="en-US" sz="1100" kern="1200" dirty="0">
              <a:latin typeface="Abadi" panose="020B0604020104020204" pitchFamily="34" charset="0"/>
            </a:rPr>
            <a:t>machine learning model is the best-suited model to predict the relationship between risk factors and outcome variable (cancer).</a:t>
          </a:r>
        </a:p>
      </dsp:txBody>
      <dsp:txXfrm>
        <a:off x="5741958" y="2551456"/>
        <a:ext cx="2315793" cy="189145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1">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12/5/2023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t>12/5/2023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B14D2-A472-2C0F-2DB7-30316548A4F7}"/>
              </a:ext>
            </a:extLst>
          </p:cNvPr>
          <p:cNvSpPr>
            <a:spLocks noGrp="1"/>
          </p:cNvSpPr>
          <p:nvPr>
            <p:ph type="ctrTitle" idx="4294967295"/>
          </p:nvPr>
        </p:nvSpPr>
        <p:spPr>
          <a:xfrm>
            <a:off x="6305550" y="625963"/>
            <a:ext cx="5143498" cy="3080465"/>
          </a:xfrm>
          <a:effectLst>
            <a:glow rad="139700">
              <a:schemeClr val="accent5">
                <a:satMod val="175000"/>
                <a:alpha val="40000"/>
              </a:schemeClr>
            </a:glow>
            <a:innerShdw blurRad="63500" dist="50800" dir="10800000">
              <a:prstClr val="black">
                <a:alpha val="50000"/>
              </a:prstClr>
            </a:innerShdw>
          </a:effectLst>
        </p:spPr>
        <p:txBody>
          <a:bodyPr vert="horz" lIns="91440" tIns="45720" rIns="91440" bIns="45720" rtlCol="0" anchor="ctr">
            <a:normAutofit/>
          </a:bodyPr>
          <a:lstStyle/>
          <a:p>
            <a:pPr algn="ctr"/>
            <a:r>
              <a:rPr lang="en-US" sz="2800" b="1">
                <a:solidFill>
                  <a:schemeClr val="bg2">
                    <a:lumMod val="60000"/>
                    <a:lumOff val="40000"/>
                  </a:schemeClr>
                </a:solidFill>
                <a:effectLst/>
                <a:latin typeface="Sitka Text Semibold" pitchFamily="2" charset="0"/>
              </a:rPr>
              <a:t>Analysis of Different Risk Factors Associated with Lung Cancer levels and Prediction Using Machine Learning Models</a:t>
            </a:r>
            <a:endParaRPr lang="en-US" sz="2800">
              <a:solidFill>
                <a:schemeClr val="bg2">
                  <a:lumMod val="60000"/>
                  <a:lumOff val="40000"/>
                </a:schemeClr>
              </a:solidFill>
              <a:effectLst/>
              <a:latin typeface="Sitka Text Semibold" pitchFamily="2" charset="0"/>
            </a:endParaRPr>
          </a:p>
        </p:txBody>
      </p:sp>
      <p:sp>
        <p:nvSpPr>
          <p:cNvPr id="3" name="Subtitle 2">
            <a:extLst>
              <a:ext uri="{FF2B5EF4-FFF2-40B4-BE49-F238E27FC236}">
                <a16:creationId xmlns:a16="http://schemas.microsoft.com/office/drawing/2014/main" id="{0BE10750-70A6-8979-C35A-8590EADAFD31}"/>
              </a:ext>
            </a:extLst>
          </p:cNvPr>
          <p:cNvSpPr>
            <a:spLocks noGrp="1"/>
          </p:cNvSpPr>
          <p:nvPr>
            <p:ph type="subTitle" idx="4294967295"/>
          </p:nvPr>
        </p:nvSpPr>
        <p:spPr>
          <a:xfrm>
            <a:off x="8982075" y="4086225"/>
            <a:ext cx="2752723" cy="2144328"/>
          </a:xfrm>
        </p:spPr>
        <p:txBody>
          <a:bodyPr vert="horz" lIns="91440" tIns="45720" rIns="91440" bIns="45720" rtlCol="0" anchor="ctr">
            <a:normAutofit fontScale="92500" lnSpcReduction="20000"/>
          </a:bodyPr>
          <a:lstStyle/>
          <a:p>
            <a:pPr marL="0" indent="0">
              <a:lnSpc>
                <a:spcPct val="90000"/>
              </a:lnSpc>
              <a:buNone/>
            </a:pPr>
            <a:r>
              <a:rPr lang="en-US" sz="2200" b="1" cap="none">
                <a:solidFill>
                  <a:srgbClr val="4FC5DB"/>
                </a:solidFill>
              </a:rPr>
              <a:t>Presented by Group 9</a:t>
            </a:r>
          </a:p>
          <a:p>
            <a:pPr marL="0" indent="0">
              <a:lnSpc>
                <a:spcPct val="90000"/>
              </a:lnSpc>
              <a:buNone/>
            </a:pPr>
            <a:r>
              <a:rPr lang="en-US" sz="1600" cap="none"/>
              <a:t>Joandra De Souza,</a:t>
            </a:r>
          </a:p>
          <a:p>
            <a:pPr marL="0" indent="0">
              <a:lnSpc>
                <a:spcPct val="90000"/>
              </a:lnSpc>
              <a:buNone/>
            </a:pPr>
            <a:r>
              <a:rPr lang="en-US" sz="1600" cap="none"/>
              <a:t>Lisa Amsden,</a:t>
            </a:r>
          </a:p>
          <a:p>
            <a:pPr marL="0" indent="0">
              <a:lnSpc>
                <a:spcPct val="90000"/>
              </a:lnSpc>
              <a:buNone/>
            </a:pPr>
            <a:r>
              <a:rPr lang="en-US" sz="1600" cap="none"/>
              <a:t>Likhitha Arigala,</a:t>
            </a:r>
          </a:p>
          <a:p>
            <a:pPr marL="0" indent="0">
              <a:lnSpc>
                <a:spcPct val="90000"/>
              </a:lnSpc>
              <a:buNone/>
            </a:pPr>
            <a:r>
              <a:rPr lang="en-US" sz="1600" cap="none"/>
              <a:t>Naga Durga Harika Mareddy,</a:t>
            </a:r>
          </a:p>
          <a:p>
            <a:pPr marL="0" indent="0">
              <a:lnSpc>
                <a:spcPct val="90000"/>
              </a:lnSpc>
              <a:buNone/>
            </a:pPr>
            <a:r>
              <a:rPr lang="en-US" sz="1600" cap="none"/>
              <a:t>Leelamrutha Vanamu,</a:t>
            </a:r>
          </a:p>
          <a:p>
            <a:pPr marL="0" indent="0">
              <a:lnSpc>
                <a:spcPct val="90000"/>
              </a:lnSpc>
              <a:buNone/>
            </a:pPr>
            <a:r>
              <a:rPr lang="en-US" sz="1600" cap="none"/>
              <a:t>Yugala Ramula </a:t>
            </a:r>
          </a:p>
        </p:txBody>
      </p:sp>
      <p:pic>
        <p:nvPicPr>
          <p:cNvPr id="6" name="Picture 5">
            <a:extLst>
              <a:ext uri="{FF2B5EF4-FFF2-40B4-BE49-F238E27FC236}">
                <a16:creationId xmlns:a16="http://schemas.microsoft.com/office/drawing/2014/main" id="{84F650C4-26CB-558D-1896-6D22F543C889}"/>
              </a:ext>
            </a:extLst>
          </p:cNvPr>
          <p:cNvPicPr>
            <a:picLocks noChangeAspect="1"/>
          </p:cNvPicPr>
          <p:nvPr/>
        </p:nvPicPr>
        <p:blipFill rotWithShape="1">
          <a:blip r:embed="rId2"/>
          <a:srcRect l="20259" r="16714"/>
          <a:stretch/>
        </p:blipFill>
        <p:spPr>
          <a:xfrm>
            <a:off x="276225" y="625963"/>
            <a:ext cx="5929346" cy="5474732"/>
          </a:xfrm>
          <a:prstGeom prst="rect">
            <a:avLst/>
          </a:prstGeom>
        </p:spPr>
      </p:pic>
    </p:spTree>
    <p:extLst>
      <p:ext uri="{BB962C8B-B14F-4D97-AF65-F5344CB8AC3E}">
        <p14:creationId xmlns:p14="http://schemas.microsoft.com/office/powerpoint/2010/main" val="2541711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7" name="Content Placeholder 6" descr="A screenshot of a computer&#10;&#10;Description automatically generated"/>
          <p:cNvPicPr>
            <a:picLocks noGrp="1" noChangeAspect="1"/>
          </p:cNvPicPr>
          <p:nvPr>
            <p:ph idx="1"/>
          </p:nvPr>
        </p:nvPicPr>
        <p:blipFill rotWithShape="1">
          <a:blip r:embed="rId2"/>
          <a:srcRect r="26722"/>
          <a:stretch>
            <a:fillRect/>
          </a:stretch>
        </p:blipFill>
        <p:spPr>
          <a:xfrm>
            <a:off x="1249997" y="466276"/>
            <a:ext cx="7871777" cy="6378072"/>
          </a:xfrm>
        </p:spPr>
      </p:pic>
      <p:sp>
        <p:nvSpPr>
          <p:cNvPr id="2" name="Title 1"/>
          <p:cNvSpPr>
            <a:spLocks noGrp="1"/>
          </p:cNvSpPr>
          <p:nvPr>
            <p:ph type="title"/>
          </p:nvPr>
        </p:nvSpPr>
        <p:spPr>
          <a:xfrm>
            <a:off x="9478645" y="1802130"/>
            <a:ext cx="2616200" cy="2089785"/>
          </a:xfrm>
          <a:ln>
            <a:solidFill>
              <a:schemeClr val="tx1"/>
            </a:solidFill>
          </a:ln>
        </p:spPr>
        <p:txBody>
          <a:bodyPr>
            <a:normAutofit/>
          </a:bodyPr>
          <a:lstStyle/>
          <a:p>
            <a:r>
              <a:rPr lang="en-US" altLang="en-IN" sz="1800" cap="none" dirty="0">
                <a:solidFill>
                  <a:schemeClr val="tx1"/>
                </a:solidFill>
                <a:latin typeface="Times New Roman Regular" panose="02020603050405020304" charset="0"/>
                <a:cs typeface="Times New Roman Regular" panose="02020603050405020304" charset="0"/>
              </a:rPr>
              <a:t>This is the structure of our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722847" y="2899877"/>
            <a:ext cx="6737755" cy="1426063"/>
          </a:xfrm>
        </p:spPr>
        <p:txBody>
          <a:bodyPr>
            <a:normAutofit/>
          </a:bodyPr>
          <a:lstStyle/>
          <a:p>
            <a:pPr algn="ctr"/>
            <a:r>
              <a:rPr lang="en-IN" sz="4000" dirty="0">
                <a:solidFill>
                  <a:srgbClr val="FFFFFF"/>
                </a:solidFill>
                <a:latin typeface="Abadi" panose="020B0604020104020204" pitchFamily="34" charset="0"/>
              </a:rPr>
              <a:t>Making A CONNECTION WITH MySQL AND PYTHON</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pic>
        <p:nvPicPr>
          <p:cNvPr id="5" name="Content Placeholder 4"/>
          <p:cNvPicPr>
            <a:picLocks noGrp="1" noChangeAspect="1"/>
          </p:cNvPicPr>
          <p:nvPr>
            <p:ph idx="1"/>
          </p:nvPr>
        </p:nvPicPr>
        <p:blipFill>
          <a:blip r:embed="rId2"/>
          <a:stretch>
            <a:fillRect/>
          </a:stretch>
        </p:blipFill>
        <p:spPr>
          <a:xfrm>
            <a:off x="953973" y="200865"/>
            <a:ext cx="10691927" cy="3129869"/>
          </a:xfrm>
        </p:spPr>
      </p:pic>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7" name="Picture 6"/>
          <p:cNvPicPr>
            <a:picLocks noChangeAspect="1"/>
          </p:cNvPicPr>
          <p:nvPr/>
        </p:nvPicPr>
        <p:blipFill rotWithShape="1">
          <a:blip r:embed="rId3"/>
          <a:srcRect l="2119" t="5133"/>
          <a:stretch>
            <a:fillRect/>
          </a:stretch>
        </p:blipFill>
        <p:spPr>
          <a:xfrm>
            <a:off x="1055295" y="3567600"/>
            <a:ext cx="11024702" cy="2060405"/>
          </a:xfrm>
          <a:prstGeom prst="rect">
            <a:avLst/>
          </a:prstGeom>
        </p:spPr>
      </p:pic>
      <p:sp>
        <p:nvSpPr>
          <p:cNvPr id="6" name="Title 5"/>
          <p:cNvSpPr>
            <a:spLocks noGrp="1"/>
          </p:cNvSpPr>
          <p:nvPr>
            <p:ph type="title"/>
          </p:nvPr>
        </p:nvSpPr>
        <p:spPr>
          <a:xfrm>
            <a:off x="4932045" y="5628005"/>
            <a:ext cx="2716530" cy="1153160"/>
          </a:xfrm>
          <a:ln>
            <a:solidFill>
              <a:schemeClr val="tx1"/>
            </a:solidFill>
          </a:ln>
        </p:spPr>
        <p:txBody>
          <a:bodyPr>
            <a:normAutofit/>
          </a:bodyPr>
          <a:lstStyle/>
          <a:p>
            <a:r>
              <a:rPr lang="en-US" altLang="en-IN" sz="1800" cap="none" dirty="0">
                <a:solidFill>
                  <a:schemeClr val="tx1"/>
                </a:solidFill>
                <a:latin typeface="Abadi" panose="020B0604020104020204" pitchFamily="34" charset="0"/>
              </a:rPr>
              <a:t>Our data has 1001 rows and 25 columns - used </a:t>
            </a:r>
            <a:r>
              <a:rPr lang="en-US" altLang="en-IN" sz="1800" cap="none" dirty="0">
                <a:solidFill>
                  <a:schemeClr val="accent4">
                    <a:lumMod val="75000"/>
                  </a:schemeClr>
                </a:solidFill>
                <a:latin typeface="Abadi" panose="020B0604020104020204" pitchFamily="34" charset="0"/>
              </a:rPr>
              <a:t>df.shape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420486" y="617874"/>
            <a:ext cx="10349821" cy="613080"/>
          </a:xfrm>
        </p:spPr>
        <p:txBody>
          <a:bodyPr>
            <a:noAutofit/>
          </a:bodyPr>
          <a:lstStyle/>
          <a:p>
            <a:r>
              <a:rPr lang="en-IN" sz="2000" dirty="0">
                <a:latin typeface="Abadi" panose="020B0604020104020204" pitchFamily="34" charset="0"/>
              </a:rPr>
              <a:t>Reading the data from </a:t>
            </a:r>
            <a:r>
              <a:rPr lang="en-IN" sz="2000" dirty="0" err="1">
                <a:latin typeface="Abadi" panose="020B0604020104020204" pitchFamily="34" charset="0"/>
              </a:rPr>
              <a:t>sql</a:t>
            </a:r>
            <a:r>
              <a:rPr lang="en-IN" sz="2000" dirty="0">
                <a:latin typeface="Abadi" panose="020B0604020104020204" pitchFamily="34" charset="0"/>
              </a:rPr>
              <a:t> database using python connection</a:t>
            </a:r>
          </a:p>
        </p:txBody>
      </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9" name="Picture 8"/>
          <p:cNvPicPr>
            <a:picLocks noChangeAspect="1"/>
          </p:cNvPicPr>
          <p:nvPr/>
        </p:nvPicPr>
        <p:blipFill>
          <a:blip r:embed="rId2"/>
          <a:stretch>
            <a:fillRect/>
          </a:stretch>
        </p:blipFill>
        <p:spPr>
          <a:xfrm>
            <a:off x="968336" y="1435101"/>
            <a:ext cx="10148441" cy="44557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851415" y="3097589"/>
            <a:ext cx="6453454" cy="840690"/>
          </a:xfrm>
        </p:spPr>
        <p:txBody>
          <a:bodyPr>
            <a:normAutofit/>
          </a:bodyPr>
          <a:lstStyle/>
          <a:p>
            <a:pPr algn="ctr"/>
            <a:r>
              <a:rPr lang="en-IN" dirty="0">
                <a:solidFill>
                  <a:srgbClr val="FFFFFF"/>
                </a:solidFill>
                <a:latin typeface="Abadi" panose="020B0604020104020204" pitchFamily="34" charset="0"/>
              </a:rPr>
              <a:t>DATA CLEANING</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317" y="508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301750" y="190500"/>
            <a:ext cx="7256462" cy="527051"/>
          </a:xfrm>
        </p:spPr>
        <p:txBody>
          <a:bodyPr>
            <a:normAutofit/>
          </a:bodyPr>
          <a:lstStyle/>
          <a:p>
            <a:r>
              <a:rPr lang="en-IN" sz="2000" dirty="0">
                <a:latin typeface="Times New Roman Regular" panose="02020603050405020304" charset="0"/>
                <a:cs typeface="Times New Roman Regular" panose="02020603050405020304" charset="0"/>
              </a:rPr>
              <a:t>Dropping the </a:t>
            </a:r>
            <a:r>
              <a:rPr lang="en-US" altLang="en-IN" sz="2000" dirty="0">
                <a:latin typeface="Times New Roman Regular" panose="02020603050405020304" charset="0"/>
                <a:cs typeface="Times New Roman Regular" panose="02020603050405020304" charset="0"/>
              </a:rPr>
              <a:t>first row</a:t>
            </a:r>
          </a:p>
        </p:txBody>
      </p:sp>
      <p:pic>
        <p:nvPicPr>
          <p:cNvPr id="5" name="Content Placeholder 4"/>
          <p:cNvPicPr>
            <a:picLocks noGrp="1" noChangeAspect="1"/>
          </p:cNvPicPr>
          <p:nvPr>
            <p:ph idx="1"/>
          </p:nvPr>
        </p:nvPicPr>
        <p:blipFill>
          <a:blip r:embed="rId2"/>
          <a:stretch>
            <a:fillRect/>
          </a:stretch>
        </p:blipFill>
        <p:spPr>
          <a:xfrm>
            <a:off x="925194" y="719164"/>
            <a:ext cx="9686928" cy="3368230"/>
          </a:xfrm>
        </p:spPr>
      </p:pic>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7" name="Picture 6"/>
          <p:cNvPicPr>
            <a:picLocks noChangeAspect="1"/>
          </p:cNvPicPr>
          <p:nvPr/>
        </p:nvPicPr>
        <p:blipFill rotWithShape="1">
          <a:blip r:embed="rId3"/>
          <a:srcRect l="1297" t="46537"/>
          <a:stretch>
            <a:fillRect/>
          </a:stretch>
        </p:blipFill>
        <p:spPr>
          <a:xfrm>
            <a:off x="1357312" y="4100094"/>
            <a:ext cx="5599362" cy="2495969"/>
          </a:xfrm>
          <a:prstGeom prst="rect">
            <a:avLst/>
          </a:prstGeom>
        </p:spPr>
      </p:pic>
      <p:sp>
        <p:nvSpPr>
          <p:cNvPr id="4" name="Text Box 3"/>
          <p:cNvSpPr txBox="1"/>
          <p:nvPr/>
        </p:nvSpPr>
        <p:spPr>
          <a:xfrm>
            <a:off x="7327265" y="4665345"/>
            <a:ext cx="2281555" cy="922020"/>
          </a:xfrm>
          <a:prstGeom prst="rect">
            <a:avLst/>
          </a:prstGeom>
          <a:noFill/>
          <a:ln>
            <a:solidFill>
              <a:schemeClr val="tx1"/>
            </a:solidFill>
          </a:ln>
        </p:spPr>
        <p:txBody>
          <a:bodyPr wrap="square" rtlCol="0">
            <a:spAutoFit/>
          </a:bodyPr>
          <a:lstStyle/>
          <a:p>
            <a:r>
              <a:rPr lang="en-US"/>
              <a:t>We dropped the first row uisng </a:t>
            </a:r>
            <a:r>
              <a:rPr lang="en-US">
                <a:solidFill>
                  <a:schemeClr val="accent4">
                    <a:lumMod val="75000"/>
                  </a:schemeClr>
                </a:solidFill>
              </a:rPr>
              <a:t>.drop()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103312" y="257175"/>
            <a:ext cx="10485437" cy="615532"/>
          </a:xfrm>
        </p:spPr>
        <p:txBody>
          <a:bodyPr>
            <a:normAutofit fontScale="90000"/>
          </a:bodyPr>
          <a:lstStyle/>
          <a:p>
            <a:pPr algn="ctr"/>
            <a:r>
              <a:rPr lang="en-IN" sz="2000" dirty="0">
                <a:latin typeface="Times New Roman Regular" panose="02020603050405020304" charset="0"/>
                <a:cs typeface="Times New Roman Regular" panose="02020603050405020304" charset="0"/>
              </a:rPr>
              <a:t>Changing the data types for specific columns required for the data analysis</a:t>
            </a:r>
          </a:p>
        </p:txBody>
      </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55" name="Picture 54"/>
          <p:cNvPicPr>
            <a:picLocks noChangeAspect="1"/>
          </p:cNvPicPr>
          <p:nvPr/>
        </p:nvPicPr>
        <p:blipFill rotWithShape="1">
          <a:blip r:embed="rId2"/>
          <a:srcRect t="1742" r="-182" b="1"/>
          <a:stretch>
            <a:fillRect/>
          </a:stretch>
        </p:blipFill>
        <p:spPr>
          <a:xfrm>
            <a:off x="-14288" y="996532"/>
            <a:ext cx="3737177" cy="5420143"/>
          </a:xfrm>
          <a:prstGeom prst="rect">
            <a:avLst/>
          </a:prstGeom>
        </p:spPr>
      </p:pic>
      <p:pic>
        <p:nvPicPr>
          <p:cNvPr id="59" name="Picture 58"/>
          <p:cNvPicPr>
            <a:picLocks noChangeAspect="1"/>
          </p:cNvPicPr>
          <p:nvPr/>
        </p:nvPicPr>
        <p:blipFill rotWithShape="1">
          <a:blip r:embed="rId3"/>
          <a:srcRect l="2069" r="10790"/>
          <a:stretch>
            <a:fillRect/>
          </a:stretch>
        </p:blipFill>
        <p:spPr>
          <a:xfrm>
            <a:off x="3845127" y="783433"/>
            <a:ext cx="8068346" cy="998820"/>
          </a:xfrm>
          <a:prstGeom prst="rect">
            <a:avLst/>
          </a:prstGeom>
        </p:spPr>
      </p:pic>
      <p:pic>
        <p:nvPicPr>
          <p:cNvPr id="61" name="Picture 60"/>
          <p:cNvPicPr>
            <a:picLocks noChangeAspect="1"/>
          </p:cNvPicPr>
          <p:nvPr/>
        </p:nvPicPr>
        <p:blipFill rotWithShape="1">
          <a:blip r:embed="rId4"/>
          <a:srcRect t="4103" r="-3312"/>
          <a:stretch>
            <a:fillRect/>
          </a:stretch>
        </p:blipFill>
        <p:spPr>
          <a:xfrm>
            <a:off x="3888678" y="1830389"/>
            <a:ext cx="3147521" cy="4605112"/>
          </a:xfrm>
          <a:prstGeom prst="rect">
            <a:avLst/>
          </a:prstGeom>
        </p:spPr>
      </p:pic>
      <p:pic>
        <p:nvPicPr>
          <p:cNvPr id="63" name="Picture 62"/>
          <p:cNvPicPr>
            <a:picLocks noChangeAspect="1"/>
          </p:cNvPicPr>
          <p:nvPr/>
        </p:nvPicPr>
        <p:blipFill>
          <a:blip r:embed="rId5"/>
          <a:stretch>
            <a:fillRect/>
          </a:stretch>
        </p:blipFill>
        <p:spPr>
          <a:xfrm>
            <a:off x="7201989" y="3771237"/>
            <a:ext cx="4837611" cy="1856860"/>
          </a:xfrm>
          <a:prstGeom prst="rect">
            <a:avLst/>
          </a:prstGeom>
        </p:spPr>
      </p:pic>
      <p:sp>
        <p:nvSpPr>
          <p:cNvPr id="3" name="Text Box 2"/>
          <p:cNvSpPr txBox="1"/>
          <p:nvPr/>
        </p:nvSpPr>
        <p:spPr>
          <a:xfrm>
            <a:off x="7834630" y="2073275"/>
            <a:ext cx="2773045" cy="1476375"/>
          </a:xfrm>
          <a:prstGeom prst="rect">
            <a:avLst/>
          </a:prstGeom>
          <a:noFill/>
          <a:ln>
            <a:solidFill>
              <a:schemeClr val="tx1"/>
            </a:solidFill>
          </a:ln>
        </p:spPr>
        <p:txBody>
          <a:bodyPr wrap="square" rtlCol="0">
            <a:spAutoFit/>
          </a:bodyPr>
          <a:lstStyle/>
          <a:p>
            <a:r>
              <a:rPr lang="en-US"/>
              <a:t>We changed the data types using </a:t>
            </a:r>
            <a:r>
              <a:rPr lang="en-US">
                <a:solidFill>
                  <a:schemeClr val="accent4">
                    <a:lumMod val="75000"/>
                  </a:schemeClr>
                </a:solidFill>
              </a:rPr>
              <a:t>.astype()</a:t>
            </a:r>
          </a:p>
          <a:p>
            <a:endParaRPr lang="en-US">
              <a:solidFill>
                <a:schemeClr val="accent4">
                  <a:lumMod val="75000"/>
                </a:schemeClr>
              </a:solidFill>
            </a:endParaRPr>
          </a:p>
          <a:p>
            <a:r>
              <a:rPr lang="en-US">
                <a:solidFill>
                  <a:schemeClr val="tx1"/>
                </a:solidFill>
              </a:rPr>
              <a:t>Checked the data types using </a:t>
            </a:r>
            <a:r>
              <a:rPr lang="en-US">
                <a:solidFill>
                  <a:schemeClr val="accent4">
                    <a:lumMod val="75000"/>
                  </a:schemeClr>
                </a:solidFill>
              </a:rPr>
              <a:t>.dtypes</a:t>
            </a:r>
          </a:p>
        </p:txBody>
      </p:sp>
      <p:sp>
        <p:nvSpPr>
          <p:cNvPr id="4" name="Text Box 3"/>
          <p:cNvSpPr txBox="1"/>
          <p:nvPr/>
        </p:nvSpPr>
        <p:spPr>
          <a:xfrm>
            <a:off x="7895590" y="5817870"/>
            <a:ext cx="3156585" cy="922020"/>
          </a:xfrm>
          <a:prstGeom prst="rect">
            <a:avLst/>
          </a:prstGeom>
          <a:noFill/>
          <a:ln>
            <a:solidFill>
              <a:schemeClr val="tx1"/>
            </a:solidFill>
          </a:ln>
        </p:spPr>
        <p:txBody>
          <a:bodyPr wrap="square" rtlCol="0">
            <a:spAutoFit/>
          </a:bodyPr>
          <a:lstStyle/>
          <a:p>
            <a:r>
              <a:rPr lang="en-US"/>
              <a:t>Check the uniques values of Level column using </a:t>
            </a:r>
            <a:r>
              <a:rPr lang="en-US">
                <a:solidFill>
                  <a:schemeClr val="accent4">
                    <a:lumMod val="75000"/>
                  </a:schemeClr>
                </a:solidFill>
              </a:rPr>
              <a:t>.unique()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743819" y="194468"/>
            <a:ext cx="8437662" cy="636589"/>
          </a:xfrm>
        </p:spPr>
        <p:txBody>
          <a:bodyPr>
            <a:normAutofit/>
          </a:bodyPr>
          <a:lstStyle/>
          <a:p>
            <a:r>
              <a:rPr lang="en-IN" sz="2800" dirty="0">
                <a:latin typeface="Abadi" panose="020B0604020104020204" pitchFamily="34" charset="0"/>
              </a:rPr>
              <a:t>Checking NULL Values and </a:t>
            </a:r>
            <a:r>
              <a:rPr lang="en-IN" sz="2800" dirty="0" err="1">
                <a:latin typeface="Abadi" panose="020B0604020104020204" pitchFamily="34" charset="0"/>
              </a:rPr>
              <a:t>outLiers</a:t>
            </a:r>
            <a:endParaRPr lang="en-IN" sz="2800" dirty="0">
              <a:latin typeface="Abadi" panose="020B0604020104020204" pitchFamily="34" charset="0"/>
            </a:endParaRPr>
          </a:p>
        </p:txBody>
      </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5" name="Picture 4"/>
          <p:cNvPicPr>
            <a:picLocks noChangeAspect="1"/>
          </p:cNvPicPr>
          <p:nvPr/>
        </p:nvPicPr>
        <p:blipFill>
          <a:blip r:embed="rId2"/>
          <a:stretch>
            <a:fillRect/>
          </a:stretch>
        </p:blipFill>
        <p:spPr>
          <a:xfrm>
            <a:off x="218929" y="929892"/>
            <a:ext cx="3468687" cy="5677851"/>
          </a:xfrm>
          <a:prstGeom prst="rect">
            <a:avLst/>
          </a:prstGeom>
        </p:spPr>
      </p:pic>
      <p:pic>
        <p:nvPicPr>
          <p:cNvPr id="7" name="Picture 6"/>
          <p:cNvPicPr>
            <a:picLocks noChangeAspect="1"/>
          </p:cNvPicPr>
          <p:nvPr/>
        </p:nvPicPr>
        <p:blipFill rotWithShape="1">
          <a:blip r:embed="rId3"/>
          <a:srcRect r="8702"/>
          <a:stretch>
            <a:fillRect/>
          </a:stretch>
        </p:blipFill>
        <p:spPr>
          <a:xfrm>
            <a:off x="3945398" y="946231"/>
            <a:ext cx="7984664" cy="58855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413512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14288" y="0"/>
            <a:ext cx="1220788" cy="6858001"/>
            <a:chOff x="-14288" y="0"/>
            <a:chExt cx="1220788" cy="6858001"/>
          </a:xfrm>
          <a:solidFill>
            <a:srgbClr val="000000">
              <a:alpha val="25000"/>
            </a:srgbClr>
          </a:solidFill>
        </p:grpSpPr>
        <p:sp>
          <p:nvSpPr>
            <p:cNvPr id="13"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4"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5"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7"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8"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9"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20"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21"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2"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3"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4"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5"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6"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7"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8"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9"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30"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31"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2"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3"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4"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5"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6"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7"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8"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9"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241935" y="1082675"/>
            <a:ext cx="4323715" cy="4708525"/>
          </a:xfrm>
        </p:spPr>
        <p:txBody>
          <a:bodyPr>
            <a:normAutofit/>
          </a:bodyPr>
          <a:lstStyle/>
          <a:p>
            <a:pPr algn="ctr"/>
            <a:r>
              <a:rPr lang="en-IN" sz="4400" b="1" dirty="0">
                <a:latin typeface="Abadi" panose="020B0604020104020204" pitchFamily="34" charset="0"/>
              </a:rPr>
              <a:t>Outlier Treatment </a:t>
            </a:r>
            <a:r>
              <a:rPr lang="en-US" altLang="en-IN" sz="4400" b="1" dirty="0">
                <a:latin typeface="Abadi" panose="020B0604020104020204" pitchFamily="34" charset="0"/>
              </a:rPr>
              <a:t>(</a:t>
            </a:r>
            <a:r>
              <a:rPr lang="en-IN" sz="4400" b="1" dirty="0">
                <a:latin typeface="Abadi" panose="020B0604020104020204" pitchFamily="34" charset="0"/>
              </a:rPr>
              <a:t>AGE</a:t>
            </a:r>
            <a:r>
              <a:rPr lang="en-US" altLang="en-IN" sz="4400" b="1" dirty="0">
                <a:latin typeface="Abadi" panose="020B0604020104020204" pitchFamily="34" charset="0"/>
              </a:rPr>
              <a:t>)</a:t>
            </a:r>
          </a:p>
        </p:txBody>
      </p:sp>
      <p:pic>
        <p:nvPicPr>
          <p:cNvPr id="7" name="Picture 6"/>
          <p:cNvPicPr>
            <a:picLocks noChangeAspect="1"/>
          </p:cNvPicPr>
          <p:nvPr/>
        </p:nvPicPr>
        <p:blipFill rotWithShape="1">
          <a:blip r:embed="rId2"/>
          <a:srcRect l="5717"/>
          <a:stretch>
            <a:fillRect/>
          </a:stretch>
        </p:blipFill>
        <p:spPr>
          <a:xfrm>
            <a:off x="4241800" y="9525"/>
            <a:ext cx="7546340" cy="5690870"/>
          </a:xfrm>
          <a:prstGeom prst="rect">
            <a:avLst/>
          </a:prstGeom>
        </p:spPr>
      </p:pic>
      <p:sp>
        <p:nvSpPr>
          <p:cNvPr id="3" name="Text Box 2"/>
          <p:cNvSpPr txBox="1"/>
          <p:nvPr/>
        </p:nvSpPr>
        <p:spPr>
          <a:xfrm>
            <a:off x="5410835" y="5822295"/>
            <a:ext cx="4629785" cy="923330"/>
          </a:xfrm>
          <a:prstGeom prst="rect">
            <a:avLst/>
          </a:prstGeom>
          <a:noFill/>
          <a:ln>
            <a:solidFill>
              <a:schemeClr val="tx1"/>
            </a:solidFill>
          </a:ln>
        </p:spPr>
        <p:txBody>
          <a:bodyPr wrap="square" rtlCol="0">
            <a:spAutoFit/>
          </a:bodyPr>
          <a:lstStyle/>
          <a:p>
            <a:r>
              <a:rPr lang="en-US" dirty="0"/>
              <a:t>We replaced the outliers with mean value. We did this to avoid inaccurate predictions in our machine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141412" y="618518"/>
            <a:ext cx="10360025" cy="551520"/>
          </a:xfrm>
        </p:spPr>
        <p:txBody>
          <a:bodyPr>
            <a:normAutofit/>
          </a:bodyPr>
          <a:lstStyle/>
          <a:p>
            <a:r>
              <a:rPr lang="en-IN" sz="3200" dirty="0"/>
              <a:t>Descriptive </a:t>
            </a:r>
            <a:r>
              <a:rPr lang="en-IN" sz="3200"/>
              <a:t>statistIcs</a:t>
            </a:r>
            <a:endParaRPr lang="en-IN" sz="3200" dirty="0"/>
          </a:p>
        </p:txBody>
      </p:sp>
      <p:pic>
        <p:nvPicPr>
          <p:cNvPr id="5" name="Content Placeholder 4"/>
          <p:cNvPicPr>
            <a:picLocks noGrp="1" noChangeAspect="1"/>
          </p:cNvPicPr>
          <p:nvPr>
            <p:ph idx="1"/>
          </p:nvPr>
        </p:nvPicPr>
        <p:blipFill>
          <a:blip r:embed="rId2"/>
          <a:stretch>
            <a:fillRect/>
          </a:stretch>
        </p:blipFill>
        <p:spPr>
          <a:xfrm>
            <a:off x="798511" y="1449388"/>
            <a:ext cx="11302662" cy="3784601"/>
          </a:xfrm>
        </p:spPr>
      </p:pic>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57" name="Rectangle 56"/>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a:grpSpLocks noGrp="1" noUngrp="1" noRot="1" noChangeAspect="1" noMove="1" noResize="1"/>
          </p:cNvGrpSpPr>
          <p:nvPr/>
        </p:nvGrpSpPr>
        <p:grpSpPr>
          <a:xfrm>
            <a:off x="372533" y="0"/>
            <a:ext cx="598488" cy="1981201"/>
            <a:chOff x="194733" y="0"/>
            <a:chExt cx="598488" cy="1981201"/>
          </a:xfrm>
        </p:grpSpPr>
        <p:sp>
          <p:nvSpPr>
            <p:cNvPr id="11"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12"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13"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4"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15"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6"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nvGrpSpPr>
          <p:cNvPr id="18" name="Group 17"/>
          <p:cNvGrpSpPr>
            <a:grpSpLocks noGrp="1" noUngrp="1" noRot="1" noChangeAspect="1" noMove="1" noResize="1"/>
          </p:cNvGrpSpPr>
          <p:nvPr/>
        </p:nvGrpSpPr>
        <p:grpSpPr>
          <a:xfrm>
            <a:off x="11085512" y="0"/>
            <a:ext cx="650875" cy="1730375"/>
            <a:chOff x="11347978" y="0"/>
            <a:chExt cx="650875" cy="1730375"/>
          </a:xfrm>
        </p:grpSpPr>
        <p:sp>
          <p:nvSpPr>
            <p:cNvPr id="19"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0"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1"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2"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24" name="Group 23"/>
          <p:cNvGrpSpPr>
            <a:grpSpLocks noGrp="1" noUngrp="1" noRot="1" noChangeAspect="1" noMove="1" noResize="1"/>
          </p:cNvGrpSpPr>
          <p:nvPr/>
        </p:nvGrpSpPr>
        <p:grpSpPr>
          <a:xfrm flipH="1">
            <a:off x="440267" y="5118101"/>
            <a:ext cx="650875" cy="1730375"/>
            <a:chOff x="118533" y="5118101"/>
            <a:chExt cx="650875" cy="1730375"/>
          </a:xfrm>
        </p:grpSpPr>
        <p:sp>
          <p:nvSpPr>
            <p:cNvPr id="25"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6"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7"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8"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30" name="Group 29"/>
          <p:cNvGrpSpPr>
            <a:grpSpLocks noGrp="1" noUngrp="1" noRot="1" noChangeAspect="1" noMove="1" noResize="1"/>
          </p:cNvGrpSpPr>
          <p:nvPr/>
        </p:nvGrpSpPr>
        <p:grpSpPr>
          <a:xfrm flipH="1">
            <a:off x="11229445" y="4867275"/>
            <a:ext cx="598488" cy="1981201"/>
            <a:chOff x="11424178" y="4867275"/>
            <a:chExt cx="598488" cy="1981201"/>
          </a:xfrm>
        </p:grpSpPr>
        <p:sp>
          <p:nvSpPr>
            <p:cNvPr id="31"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32"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33"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4"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35"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6"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p:cNvSpPr>
            <a:spLocks noGrp="1" noRot="1" noChangeAspect="1" noMove="1" noResize="1" noEditPoints="1" noAdjustHandles="1" noChangeArrowheads="1" noChangeShapeType="1" noTextEdit="1"/>
          </p:cNvSpPr>
          <p:nvPr/>
        </p:nvSpPr>
        <p:spPr>
          <a:xfrm>
            <a:off x="985097" y="76115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355725" y="1792605"/>
            <a:ext cx="9273540" cy="3977640"/>
          </a:xfrm>
        </p:spPr>
        <p:txBody>
          <a:bodyPr anchor="ctr">
            <a:noAutofit/>
          </a:bodyPr>
          <a:lstStyle/>
          <a:p>
            <a:pPr marL="342900" indent="-342900" algn="just">
              <a:buFont typeface="Wingdings" panose="05000000000000000000" pitchFamily="2" charset="2"/>
              <a:buChar char="ü"/>
            </a:pP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Globally, lung cancer ranks among the top contributors to cancer-related deaths. Understanding and identifying risk factors for cancer development is important for early detection and to improve screening and prevention strategies.</a:t>
            </a:r>
            <a:endParaRPr lang="en-US" sz="1800" kern="100" cap="none"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p>
            <a:pPr marL="342900" indent="-342900" algn="just">
              <a:buFont typeface="Wingdings" panose="05000000000000000000" pitchFamily="2" charset="2"/>
              <a:buChar char="ü"/>
            </a:pP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While smoking is the leading cause of lung cancer, there are several other risk factors that have been identified, including air pollution, occupational hazards, genetic predisposition, and lifestyle factors like diet. (Ahmad &amp; </a:t>
            </a:r>
            <a:r>
              <a:rPr lang="en-US" sz="1800" kern="100" dirty="0" err="1">
                <a:effectLst/>
                <a:latin typeface="Times New Roman Regular" panose="02020603050405020304" charset="0"/>
                <a:ea typeface="Calibri" panose="020F0502020204030204" pitchFamily="34" charset="0"/>
                <a:cs typeface="Times New Roman Regular" panose="02020603050405020304" charset="0"/>
                <a:sym typeface="+mn-ea"/>
              </a:rPr>
              <a:t>mayya</a:t>
            </a: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 2020). </a:t>
            </a:r>
            <a:endParaRPr lang="en-US" sz="1800" kern="100" cap="none"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p>
            <a:pPr marL="342900" indent="-342900" algn="just">
              <a:buFont typeface="Wingdings" panose="05000000000000000000" pitchFamily="2" charset="2"/>
              <a:buChar char="ü"/>
            </a:pP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In a diagnostic assessment involving 120 individuals, 7.4% of them were found to have undergone the evaluation, and among those, lung cancer was diagnosed in 1.7% of the population. The distribution of these cases was 71% for stages I to II and 29% for stages III to IV (Darling et al., 2021). </a:t>
            </a:r>
            <a:endParaRPr lang="en-US" sz="1800" kern="100" cap="none"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p>
            <a:pPr marL="342900" indent="-342900" algn="just">
              <a:buFont typeface="Wingdings" panose="05000000000000000000" pitchFamily="2" charset="2"/>
              <a:buChar char="ü"/>
            </a:pP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The study will focus on analyzing dataset of cancer patients to identify the major risk factors associated with lung cancer.</a:t>
            </a:r>
            <a:endParaRPr lang="en-US" sz="1800" kern="100" dirty="0">
              <a:solidFill>
                <a:srgbClr val="FFFFFF"/>
              </a:solidFill>
              <a:effectLst/>
              <a:latin typeface="Times New Roman Regular" panose="02020603050405020304" charset="0"/>
              <a:ea typeface="Calibri" panose="020F0502020204030204" pitchFamily="34" charset="0"/>
              <a:cs typeface="Times New Roman Regular" panose="02020603050405020304" charset="0"/>
              <a:sym typeface="+mn-ea"/>
            </a:endParaRPr>
          </a:p>
        </p:txBody>
      </p:sp>
      <p:sp>
        <p:nvSpPr>
          <p:cNvPr id="4" name="Title 3"/>
          <p:cNvSpPr>
            <a:spLocks noGrp="1"/>
          </p:cNvSpPr>
          <p:nvPr>
            <p:ph type="title"/>
          </p:nvPr>
        </p:nvSpPr>
        <p:spPr>
          <a:xfrm>
            <a:off x="1355725" y="904875"/>
            <a:ext cx="9691686" cy="644526"/>
          </a:xfrm>
        </p:spPr>
        <p:txBody>
          <a:bodyPr/>
          <a:lstStyle/>
          <a:p>
            <a:r>
              <a:rPr lang="en-US" sz="2800">
                <a:solidFill>
                  <a:schemeClr val="accent3">
                    <a:lumMod val="60000"/>
                    <a:lumOff val="40000"/>
                  </a:schemeClr>
                </a:solidFill>
                <a:latin typeface="Times New Roman Regular" panose="02020603050405020304" charset="0"/>
                <a:cs typeface="Times New Roman Regular" panose="02020603050405020304" charset="0"/>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12"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Grp="1" noUngrp="1" noRot="1" noChangeAspect="1" noMove="1" noResize="1"/>
          </p:cNvGrpSpPr>
          <p:nvPr/>
        </p:nvGrpSpPr>
        <p:grpSpPr>
          <a:xfrm>
            <a:off x="605895" y="2900097"/>
            <a:ext cx="10982062" cy="1211524"/>
            <a:chOff x="605895" y="2900097"/>
            <a:chExt cx="10982062" cy="1211524"/>
          </a:xfrm>
          <a:effectLst/>
        </p:grpSpPr>
        <p:sp>
          <p:nvSpPr>
            <p:cNvPr id="15"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6"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7"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8"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9"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0"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1"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2"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3"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4"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5"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6"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7"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8"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9"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0"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1"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2"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3"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4"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2" name="Title 1"/>
          <p:cNvSpPr>
            <a:spLocks noGrp="1"/>
          </p:cNvSpPr>
          <p:nvPr>
            <p:ph type="ctrTitle"/>
          </p:nvPr>
        </p:nvSpPr>
        <p:spPr>
          <a:xfrm>
            <a:off x="3139810" y="2984324"/>
            <a:ext cx="5947280" cy="955849"/>
          </a:xfrm>
        </p:spPr>
        <p:txBody>
          <a:bodyPr>
            <a:normAutofit/>
          </a:bodyPr>
          <a:lstStyle/>
          <a:p>
            <a:pPr algn="ctr"/>
            <a:r>
              <a:rPr lang="en-IN" dirty="0">
                <a:solidFill>
                  <a:srgbClr val="FFFFFF"/>
                </a:solidFill>
              </a:rPr>
              <a:t>DATA VISU</a:t>
            </a:r>
            <a:r>
              <a:rPr lang="en-US" altLang="en-IN" dirty="0">
                <a:solidFill>
                  <a:srgbClr val="FFFFFF"/>
                </a:solidFill>
              </a:rPr>
              <a:t>a</a:t>
            </a:r>
            <a:r>
              <a:rPr lang="en-IN" dirty="0">
                <a:solidFill>
                  <a:srgbClr val="FFFFFF"/>
                </a:solidFill>
              </a:rPr>
              <a:t>LIZATION</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460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890228" y="488449"/>
            <a:ext cx="8885816" cy="435130"/>
          </a:xfrm>
        </p:spPr>
        <p:txBody>
          <a:bodyPr>
            <a:normAutofit fontScale="90000"/>
          </a:bodyPr>
          <a:lstStyle/>
          <a:p>
            <a:pPr algn="ctr"/>
            <a:r>
              <a:rPr lang="en-IN" sz="3200" dirty="0"/>
              <a:t>Histogram BASED ON AGE DISTRIBUTION BY LEVEL</a:t>
            </a:r>
          </a:p>
        </p:txBody>
      </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38" name="Content Placeholder 37"/>
          <p:cNvPicPr>
            <a:picLocks noGrp="1" noChangeAspect="1"/>
          </p:cNvPicPr>
          <p:nvPr>
            <p:ph idx="1"/>
          </p:nvPr>
        </p:nvPicPr>
        <p:blipFill>
          <a:blip r:embed="rId2"/>
          <a:stretch>
            <a:fillRect/>
          </a:stretch>
        </p:blipFill>
        <p:spPr>
          <a:xfrm>
            <a:off x="5743235" y="1197879"/>
            <a:ext cx="6139203" cy="4885421"/>
          </a:xfrm>
        </p:spPr>
      </p:pic>
      <p:pic>
        <p:nvPicPr>
          <p:cNvPr id="7" name="Picture 6"/>
          <p:cNvPicPr>
            <a:picLocks noChangeAspect="1"/>
          </p:cNvPicPr>
          <p:nvPr/>
        </p:nvPicPr>
        <p:blipFill rotWithShape="1">
          <a:blip r:embed="rId3"/>
          <a:srcRect t="3191" b="6013"/>
          <a:stretch>
            <a:fillRect/>
          </a:stretch>
        </p:blipFill>
        <p:spPr>
          <a:xfrm>
            <a:off x="150254" y="2698849"/>
            <a:ext cx="5471848" cy="3207841"/>
          </a:xfrm>
          <a:prstGeom prst="rect">
            <a:avLst/>
          </a:prstGeom>
        </p:spPr>
      </p:pic>
      <p:sp>
        <p:nvSpPr>
          <p:cNvPr id="3" name="Text Box 2"/>
          <p:cNvSpPr txBox="1"/>
          <p:nvPr/>
        </p:nvSpPr>
        <p:spPr>
          <a:xfrm>
            <a:off x="1420495" y="1270000"/>
            <a:ext cx="2883535" cy="645160"/>
          </a:xfrm>
          <a:prstGeom prst="rect">
            <a:avLst/>
          </a:prstGeom>
          <a:noFill/>
          <a:ln>
            <a:solidFill>
              <a:schemeClr val="tx1"/>
            </a:solidFill>
          </a:ln>
        </p:spPr>
        <p:txBody>
          <a:bodyPr wrap="square" rtlCol="0">
            <a:spAutoFit/>
          </a:bodyPr>
          <a:lstStyle/>
          <a:p>
            <a:r>
              <a:rPr lang="en-US"/>
              <a:t>Plots are generated using </a:t>
            </a:r>
            <a:r>
              <a:rPr lang="en-US">
                <a:solidFill>
                  <a:schemeClr val="accent4">
                    <a:lumMod val="75000"/>
                  </a:schemeClr>
                </a:solidFill>
              </a:rPr>
              <a:t>matplotlib</a:t>
            </a:r>
            <a:r>
              <a:rPr lang="en-US"/>
              <a:t> library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5" name="Picture 4"/>
          <p:cNvPicPr>
            <a:picLocks noChangeAspect="1"/>
          </p:cNvPicPr>
          <p:nvPr/>
        </p:nvPicPr>
        <p:blipFill>
          <a:blip r:embed="rId2"/>
          <a:stretch>
            <a:fillRect/>
          </a:stretch>
        </p:blipFill>
        <p:spPr>
          <a:xfrm>
            <a:off x="4058375" y="201018"/>
            <a:ext cx="3340937" cy="2165946"/>
          </a:xfrm>
          <a:prstGeom prst="rect">
            <a:avLst/>
          </a:prstGeom>
        </p:spPr>
      </p:pic>
      <p:pic>
        <p:nvPicPr>
          <p:cNvPr id="51" name="Picture 50"/>
          <p:cNvPicPr>
            <a:picLocks noChangeAspect="1"/>
          </p:cNvPicPr>
          <p:nvPr/>
        </p:nvPicPr>
        <p:blipFill>
          <a:blip r:embed="rId3"/>
          <a:stretch>
            <a:fillRect/>
          </a:stretch>
        </p:blipFill>
        <p:spPr>
          <a:xfrm>
            <a:off x="7829957" y="215566"/>
            <a:ext cx="4071531" cy="3482661"/>
          </a:xfrm>
          <a:prstGeom prst="rect">
            <a:avLst/>
          </a:prstGeom>
        </p:spPr>
      </p:pic>
      <p:pic>
        <p:nvPicPr>
          <p:cNvPr id="53" name="Picture 52"/>
          <p:cNvPicPr>
            <a:picLocks noChangeAspect="1"/>
          </p:cNvPicPr>
          <p:nvPr/>
        </p:nvPicPr>
        <p:blipFill>
          <a:blip r:embed="rId4"/>
          <a:stretch>
            <a:fillRect/>
          </a:stretch>
        </p:blipFill>
        <p:spPr>
          <a:xfrm>
            <a:off x="6260717" y="3846557"/>
            <a:ext cx="5543139" cy="2766828"/>
          </a:xfrm>
          <a:prstGeom prst="rect">
            <a:avLst/>
          </a:prstGeom>
        </p:spPr>
      </p:pic>
      <p:pic>
        <p:nvPicPr>
          <p:cNvPr id="55" name="Picture 54"/>
          <p:cNvPicPr>
            <a:picLocks noChangeAspect="1"/>
          </p:cNvPicPr>
          <p:nvPr/>
        </p:nvPicPr>
        <p:blipFill>
          <a:blip r:embed="rId5"/>
          <a:stretch>
            <a:fillRect/>
          </a:stretch>
        </p:blipFill>
        <p:spPr>
          <a:xfrm>
            <a:off x="311533" y="2784251"/>
            <a:ext cx="5784467" cy="3879123"/>
          </a:xfrm>
          <a:prstGeom prst="rect">
            <a:avLst/>
          </a:prstGeom>
        </p:spPr>
      </p:pic>
      <p:sp>
        <p:nvSpPr>
          <p:cNvPr id="4" name="Text Box 3"/>
          <p:cNvSpPr txBox="1"/>
          <p:nvPr/>
        </p:nvSpPr>
        <p:spPr>
          <a:xfrm>
            <a:off x="588645" y="835660"/>
            <a:ext cx="3321050" cy="1198880"/>
          </a:xfrm>
          <a:prstGeom prst="rect">
            <a:avLst/>
          </a:prstGeom>
          <a:noFill/>
        </p:spPr>
        <p:txBody>
          <a:bodyPr wrap="square" rtlCol="0">
            <a:spAutoFit/>
          </a:bodyPr>
          <a:lstStyle/>
          <a:p>
            <a:r>
              <a:rPr lang="en-US" sz="3600">
                <a:latin typeface="Times New Roman Regular" panose="02020603050405020304" charset="0"/>
                <a:cs typeface="Times New Roman Regular" panose="02020603050405020304" charset="0"/>
              </a:rPr>
              <a:t>Distribution of levels by gender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7" name="Picture 6"/>
          <p:cNvPicPr>
            <a:picLocks noChangeAspect="1"/>
          </p:cNvPicPr>
          <p:nvPr/>
        </p:nvPicPr>
        <p:blipFill>
          <a:blip r:embed="rId2"/>
          <a:stretch>
            <a:fillRect/>
          </a:stretch>
        </p:blipFill>
        <p:spPr>
          <a:xfrm>
            <a:off x="4794288" y="128372"/>
            <a:ext cx="7140537" cy="6543515"/>
          </a:xfrm>
          <a:prstGeom prst="rect">
            <a:avLst/>
          </a:prstGeom>
        </p:spPr>
      </p:pic>
      <p:pic>
        <p:nvPicPr>
          <p:cNvPr id="51" name="Picture 50"/>
          <p:cNvPicPr>
            <a:picLocks noChangeAspect="1"/>
          </p:cNvPicPr>
          <p:nvPr/>
        </p:nvPicPr>
        <p:blipFill>
          <a:blip r:embed="rId3"/>
          <a:stretch>
            <a:fillRect/>
          </a:stretch>
        </p:blipFill>
        <p:spPr>
          <a:xfrm>
            <a:off x="820606" y="3142853"/>
            <a:ext cx="3596883" cy="813593"/>
          </a:xfrm>
          <a:prstGeom prst="rect">
            <a:avLst/>
          </a:prstGeom>
        </p:spPr>
      </p:pic>
      <p:sp>
        <p:nvSpPr>
          <p:cNvPr id="6" name="TextBox 5"/>
          <p:cNvSpPr txBox="1"/>
          <p:nvPr/>
        </p:nvSpPr>
        <p:spPr>
          <a:xfrm>
            <a:off x="819828" y="1237248"/>
            <a:ext cx="3967316" cy="954107"/>
          </a:xfrm>
          <a:prstGeom prst="rect">
            <a:avLst/>
          </a:prstGeom>
          <a:noFill/>
        </p:spPr>
        <p:txBody>
          <a:bodyPr wrap="square" rtlCol="0">
            <a:spAutoFit/>
          </a:bodyPr>
          <a:lstStyle/>
          <a:p>
            <a:pPr algn="ctr"/>
            <a:r>
              <a:rPr lang="en-US" sz="2800" cap="none" dirty="0">
                <a:solidFill>
                  <a:schemeClr val="tx1"/>
                </a:solidFill>
                <a:latin typeface="Abadi" panose="020B0604020104020204" pitchFamily="34" charset="0"/>
              </a:rPr>
              <a:t>Histogram Distribution of data frame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8607457" y="636588"/>
            <a:ext cx="3024155" cy="2185988"/>
          </a:xfrm>
        </p:spPr>
        <p:txBody>
          <a:bodyPr>
            <a:normAutofit/>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sym typeface="+mn-ea"/>
              </a:rPr>
              <a:t>Correlation: Spearman Correlation</a:t>
            </a:r>
            <a:r>
              <a:rPr lang="en-IN" sz="3200" dirty="0">
                <a:solidFill>
                  <a:srgbClr val="7FFBFE"/>
                </a:solidFill>
                <a:latin typeface="Abadi"/>
              </a:rPr>
              <a:t> </a:t>
            </a:r>
            <a:endParaRPr lang="en-IN" sz="3200" dirty="0">
              <a:solidFill>
                <a:srgbClr val="7FFBFE"/>
              </a:solidFill>
              <a:latin typeface="Abadi" panose="020B0604020104020204" pitchFamily="34" charset="0"/>
            </a:endParaRPr>
          </a:p>
        </p:txBody>
      </p:sp>
      <p:pic>
        <p:nvPicPr>
          <p:cNvPr id="5" name="Content Placeholder 4"/>
          <p:cNvPicPr>
            <a:picLocks noGrp="1" noChangeAspect="1"/>
          </p:cNvPicPr>
          <p:nvPr>
            <p:ph idx="1"/>
          </p:nvPr>
        </p:nvPicPr>
        <p:blipFill>
          <a:blip r:embed="rId2"/>
          <a:stretch>
            <a:fillRect/>
          </a:stretch>
        </p:blipFill>
        <p:spPr>
          <a:xfrm>
            <a:off x="954087" y="880586"/>
            <a:ext cx="7209790" cy="5819140"/>
          </a:xfrm>
        </p:spPr>
      </p:pic>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sp>
        <p:nvSpPr>
          <p:cNvPr id="4" name="Text Box 3"/>
          <p:cNvSpPr txBox="1"/>
          <p:nvPr/>
        </p:nvSpPr>
        <p:spPr>
          <a:xfrm>
            <a:off x="8476291" y="3131503"/>
            <a:ext cx="3439160" cy="2030095"/>
          </a:xfrm>
          <a:prstGeom prst="rect">
            <a:avLst/>
          </a:prstGeom>
          <a:noFill/>
          <a:ln>
            <a:solidFill>
              <a:schemeClr val="tx1"/>
            </a:solidFill>
          </a:ln>
        </p:spPr>
        <p:txBody>
          <a:bodyPr wrap="square" rtlCol="0">
            <a:spAutoFit/>
          </a:bodyPr>
          <a:lstStyle/>
          <a:p>
            <a:r>
              <a:rPr lang="en-US"/>
              <a:t>Correlation coeeficient of Obesity is 0.83 .</a:t>
            </a:r>
          </a:p>
          <a:p>
            <a:endParaRPr lang="en-US"/>
          </a:p>
          <a:p>
            <a:endParaRPr lang="en-US"/>
          </a:p>
          <a:p>
            <a:r>
              <a:rPr lang="en-US"/>
              <a:t>This represents that there is strong relation between Obesity and Level.</a:t>
            </a:r>
          </a:p>
        </p:txBody>
      </p:sp>
      <p:pic>
        <p:nvPicPr>
          <p:cNvPr id="6" name="Picture 5">
            <a:extLst>
              <a:ext uri="{FF2B5EF4-FFF2-40B4-BE49-F238E27FC236}">
                <a16:creationId xmlns:a16="http://schemas.microsoft.com/office/drawing/2014/main" id="{D1A5F7CA-541B-8EA7-A935-6BA484425125}"/>
              </a:ext>
            </a:extLst>
          </p:cNvPr>
          <p:cNvPicPr>
            <a:picLocks noChangeAspect="1"/>
          </p:cNvPicPr>
          <p:nvPr/>
        </p:nvPicPr>
        <p:blipFill>
          <a:blip r:embed="rId3"/>
          <a:stretch>
            <a:fillRect/>
          </a:stretch>
        </p:blipFill>
        <p:spPr>
          <a:xfrm>
            <a:off x="2156944" y="101250"/>
            <a:ext cx="3871295" cy="7468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12"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Grp="1" noUngrp="1" noRot="1" noChangeAspect="1" noMove="1" noResize="1"/>
          </p:cNvGrpSpPr>
          <p:nvPr/>
        </p:nvGrpSpPr>
        <p:grpSpPr>
          <a:xfrm>
            <a:off x="605895" y="2900097"/>
            <a:ext cx="10982062" cy="1211524"/>
            <a:chOff x="605895" y="2900097"/>
            <a:chExt cx="10982062" cy="1211524"/>
          </a:xfrm>
          <a:effectLst/>
        </p:grpSpPr>
        <p:sp>
          <p:nvSpPr>
            <p:cNvPr id="15"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6"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7"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8"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9"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0"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1"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2"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3"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4"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5"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6"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7"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8"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9"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0"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1"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2"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3"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4"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2" name="Title 1"/>
          <p:cNvSpPr>
            <a:spLocks noGrp="1"/>
          </p:cNvSpPr>
          <p:nvPr>
            <p:ph type="ctrTitle"/>
          </p:nvPr>
        </p:nvSpPr>
        <p:spPr>
          <a:xfrm>
            <a:off x="3190370" y="2906360"/>
            <a:ext cx="5947280" cy="955849"/>
          </a:xfrm>
        </p:spPr>
        <p:txBody>
          <a:bodyPr>
            <a:normAutofit fontScale="90000"/>
          </a:bodyPr>
          <a:lstStyle/>
          <a:p>
            <a:pPr algn="ctr"/>
            <a:r>
              <a:rPr lang="en-IN" sz="5400">
                <a:solidFill>
                  <a:srgbClr val="FFFFFF"/>
                </a:solidFill>
              </a:rPr>
              <a:t>Statistical analysis</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0"/>
            <a:ext cx="77851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14288" y="0"/>
            <a:ext cx="1220788" cy="6858001"/>
            <a:chOff x="-14288" y="0"/>
            <a:chExt cx="1220788" cy="6858001"/>
          </a:xfrm>
          <a:solidFill>
            <a:srgbClr val="000000">
              <a:alpha val="25000"/>
            </a:srgbClr>
          </a:solidFill>
        </p:grpSpPr>
        <p:sp>
          <p:nvSpPr>
            <p:cNvPr id="13"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4"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5"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7"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8"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9"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20"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21"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2"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3"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4"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5"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6"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7"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8"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9"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30"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31"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2"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3"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4"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5"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6"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7"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8"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9"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4914644" y="301375"/>
            <a:ext cx="6636005" cy="601914"/>
          </a:xfrm>
        </p:spPr>
        <p:txBody>
          <a:bodyPr>
            <a:normAutofit/>
          </a:bodyPr>
          <a:lstStyle/>
          <a:p>
            <a:r>
              <a:rPr lang="en-IN" sz="2400" cap="none">
                <a:latin typeface="Abadi" panose="020B0604020104020204" pitchFamily="34" charset="0"/>
              </a:rPr>
              <a:t>Normality tests</a:t>
            </a:r>
            <a:r>
              <a:rPr lang="en-US" altLang="en-IN" sz="2400" cap="none">
                <a:latin typeface="Abadi" panose="020B0604020104020204" pitchFamily="34" charset="0"/>
              </a:rPr>
              <a:t>: </a:t>
            </a:r>
            <a:r>
              <a:rPr lang="en-IN" sz="2400" cap="none">
                <a:latin typeface="Abadi" panose="020B0604020104020204" pitchFamily="34" charset="0"/>
              </a:rPr>
              <a:t>Shapiro-Wilk Test </a:t>
            </a:r>
            <a:endParaRPr lang="en-IN" sz="2400">
              <a:solidFill>
                <a:srgbClr val="FFFFFF"/>
              </a:solidFill>
            </a:endParaRPr>
          </a:p>
        </p:txBody>
      </p:sp>
      <p:pic>
        <p:nvPicPr>
          <p:cNvPr id="3" name="Picture 2"/>
          <p:cNvPicPr>
            <a:picLocks noChangeAspect="1"/>
          </p:cNvPicPr>
          <p:nvPr/>
        </p:nvPicPr>
        <p:blipFill>
          <a:blip r:embed="rId2"/>
          <a:stretch>
            <a:fillRect/>
          </a:stretch>
        </p:blipFill>
        <p:spPr>
          <a:xfrm>
            <a:off x="5040099" y="894767"/>
            <a:ext cx="6273328" cy="2420322"/>
          </a:xfrm>
          <a:prstGeom prst="rect">
            <a:avLst/>
          </a:prstGeom>
        </p:spPr>
      </p:pic>
      <p:pic>
        <p:nvPicPr>
          <p:cNvPr id="9" name="Picture 8"/>
          <p:cNvPicPr>
            <a:picLocks noChangeAspect="1"/>
          </p:cNvPicPr>
          <p:nvPr/>
        </p:nvPicPr>
        <p:blipFill rotWithShape="1">
          <a:blip r:embed="rId3"/>
          <a:srcRect l="1705"/>
          <a:stretch>
            <a:fillRect/>
          </a:stretch>
        </p:blipFill>
        <p:spPr>
          <a:xfrm>
            <a:off x="5133470" y="4115594"/>
            <a:ext cx="5033770" cy="2426418"/>
          </a:xfrm>
          <a:prstGeom prst="rect">
            <a:avLst/>
          </a:prstGeom>
        </p:spPr>
      </p:pic>
      <p:sp>
        <p:nvSpPr>
          <p:cNvPr id="40" name="TextBox 39"/>
          <p:cNvSpPr txBox="1"/>
          <p:nvPr/>
        </p:nvSpPr>
        <p:spPr>
          <a:xfrm>
            <a:off x="5271049" y="3585315"/>
            <a:ext cx="4758612" cy="677108"/>
          </a:xfrm>
          <a:prstGeom prst="rect">
            <a:avLst/>
          </a:prstGeom>
          <a:noFill/>
        </p:spPr>
        <p:txBody>
          <a:bodyPr wrap="square" rtlCol="0">
            <a:spAutoFit/>
          </a:bodyPr>
          <a:lstStyle/>
          <a:p>
            <a:r>
              <a:rPr lang="en-IN" sz="2000">
                <a:latin typeface="Abadi" panose="020B0604020104020204" pitchFamily="34" charset="0"/>
              </a:rPr>
              <a:t>Normality tests using stats</a:t>
            </a:r>
          </a:p>
          <a:p>
            <a:endParaRPr lang="en-IN"/>
          </a:p>
        </p:txBody>
      </p:sp>
      <p:sp>
        <p:nvSpPr>
          <p:cNvPr id="5" name="Text Box 4"/>
          <p:cNvSpPr txBox="1"/>
          <p:nvPr/>
        </p:nvSpPr>
        <p:spPr>
          <a:xfrm>
            <a:off x="1222375" y="2022475"/>
            <a:ext cx="3420110" cy="3415030"/>
          </a:xfrm>
          <a:prstGeom prst="rect">
            <a:avLst/>
          </a:prstGeom>
          <a:noFill/>
          <a:ln>
            <a:solidFill>
              <a:schemeClr val="tx1"/>
            </a:solidFill>
          </a:ln>
        </p:spPr>
        <p:txBody>
          <a:bodyPr wrap="square" rtlCol="0">
            <a:spAutoFit/>
          </a:bodyPr>
          <a:lstStyle/>
          <a:p>
            <a:pPr algn="l"/>
            <a:r>
              <a:rPr lang="en-US" altLang="en-IN">
                <a:latin typeface="Abadi" panose="020B0604020104020204" pitchFamily="34" charset="0"/>
                <a:sym typeface="+mn-ea"/>
              </a:rPr>
              <a:t>Normality tests are performed to know the distribution of the data.</a:t>
            </a:r>
          </a:p>
          <a:p>
            <a:pPr algn="l"/>
            <a:endParaRPr lang="en-IN">
              <a:latin typeface="Abadi" panose="020B0604020104020204" pitchFamily="34" charset="0"/>
              <a:sym typeface="+mn-ea"/>
            </a:endParaRPr>
          </a:p>
          <a:p>
            <a:pPr algn="l"/>
            <a:endParaRPr lang="en-IN">
              <a:latin typeface="Abadi" panose="020B0604020104020204" pitchFamily="34" charset="0"/>
              <a:sym typeface="+mn-ea"/>
            </a:endParaRPr>
          </a:p>
          <a:p>
            <a:pPr algn="l"/>
            <a:r>
              <a:rPr lang="en-IN">
                <a:latin typeface="Abadi" panose="020B0604020104020204" pitchFamily="34" charset="0"/>
                <a:sym typeface="+mn-ea"/>
              </a:rPr>
              <a:t>The results indicated that they do not follow a normal distribution.</a:t>
            </a:r>
          </a:p>
          <a:p>
            <a:pPr algn="l"/>
            <a:endParaRPr lang="en-IN">
              <a:latin typeface="Abadi" panose="020B0604020104020204" pitchFamily="34" charset="0"/>
              <a:sym typeface="+mn-ea"/>
            </a:endParaRPr>
          </a:p>
          <a:p>
            <a:pPr algn="l"/>
            <a:endParaRPr lang="en-IN">
              <a:latin typeface="Abadi" panose="020B0604020104020204" pitchFamily="34" charset="0"/>
              <a:sym typeface="+mn-ea"/>
            </a:endParaRPr>
          </a:p>
          <a:p>
            <a:pPr algn="l"/>
            <a:r>
              <a:rPr lang="en-IN">
                <a:latin typeface="Abadi" panose="020B0604020104020204" pitchFamily="34" charset="0"/>
                <a:sym typeface="+mn-ea"/>
              </a:rPr>
              <a:t>Therefore, we have performed non-parametric test</a:t>
            </a:r>
            <a:r>
              <a:rPr lang="en-US" altLang="en-IN">
                <a:latin typeface="Abadi" panose="020B0604020104020204" pitchFamily="34" charset="0"/>
                <a:sym typeface="+mn-ea"/>
              </a:rPr>
              <a:t>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14288" y="0"/>
            <a:ext cx="1220788" cy="6858001"/>
            <a:chOff x="-14288" y="0"/>
            <a:chExt cx="1220788" cy="6858001"/>
          </a:xfrm>
          <a:solidFill>
            <a:srgbClr val="000000">
              <a:alpha val="25000"/>
            </a:srgbClr>
          </a:solidFill>
        </p:grpSpPr>
        <p:sp>
          <p:nvSpPr>
            <p:cNvPr id="13"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4"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5"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6"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7"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8"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9"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20"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21"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2"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3"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4"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5"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6"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7"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8"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9"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30"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31"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2"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3"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4"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5"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6"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7"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8"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9"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3838576" y="301374"/>
            <a:ext cx="4113508" cy="1203327"/>
          </a:xfrm>
        </p:spPr>
        <p:txBody>
          <a:bodyPr>
            <a:normAutofit/>
          </a:bodyPr>
          <a:lstStyle/>
          <a:p>
            <a:pPr algn="ctr"/>
            <a:r>
              <a:rPr lang="en-IN" sz="4000">
                <a:solidFill>
                  <a:srgbClr val="FFFFFF"/>
                </a:solidFill>
              </a:rPr>
              <a:t>Density plots</a:t>
            </a:r>
          </a:p>
        </p:txBody>
      </p:sp>
      <p:pic>
        <p:nvPicPr>
          <p:cNvPr id="5" name="Content Placeholder 4"/>
          <p:cNvPicPr>
            <a:picLocks noGrp="1" noChangeAspect="1"/>
          </p:cNvPicPr>
          <p:nvPr>
            <p:ph idx="1"/>
          </p:nvPr>
        </p:nvPicPr>
        <p:blipFill>
          <a:blip r:embed="rId2"/>
          <a:stretch>
            <a:fillRect/>
          </a:stretch>
        </p:blipFill>
        <p:spPr>
          <a:xfrm>
            <a:off x="379104" y="1648325"/>
            <a:ext cx="5415578" cy="4268661"/>
          </a:xfrm>
        </p:spPr>
      </p:pic>
      <p:pic>
        <p:nvPicPr>
          <p:cNvPr id="7" name="Picture 6"/>
          <p:cNvPicPr>
            <a:picLocks noChangeAspect="1"/>
          </p:cNvPicPr>
          <p:nvPr/>
        </p:nvPicPr>
        <p:blipFill>
          <a:blip r:embed="rId3"/>
          <a:stretch>
            <a:fillRect/>
          </a:stretch>
        </p:blipFill>
        <p:spPr>
          <a:xfrm>
            <a:off x="6194267" y="1611313"/>
            <a:ext cx="5494496" cy="43056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959486" y="464503"/>
            <a:ext cx="3120134" cy="1525588"/>
          </a:xfrm>
        </p:spPr>
        <p:txBody>
          <a:bodyPr>
            <a:normAutofit/>
          </a:bodyPr>
          <a:lstStyle/>
          <a:p>
            <a:pPr algn="ctr"/>
            <a:r>
              <a:rPr lang="en-IN" b="1"/>
              <a:t>Chi-Square tests</a:t>
            </a:r>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p:cNvPicPr>
            <a:picLocks noGrp="1" noChangeAspect="1"/>
          </p:cNvPicPr>
          <p:nvPr>
            <p:ph idx="1"/>
          </p:nvPr>
        </p:nvPicPr>
        <p:blipFill>
          <a:blip r:embed="rId2"/>
          <a:stretch>
            <a:fillRect/>
          </a:stretch>
        </p:blipFill>
        <p:spPr>
          <a:xfrm>
            <a:off x="4720333" y="136404"/>
            <a:ext cx="7266880" cy="2298886"/>
          </a:xfrm>
        </p:spPr>
      </p:pic>
      <p:pic>
        <p:nvPicPr>
          <p:cNvPr id="7" name="Picture 6"/>
          <p:cNvPicPr>
            <a:picLocks noChangeAspect="1"/>
          </p:cNvPicPr>
          <p:nvPr/>
        </p:nvPicPr>
        <p:blipFill>
          <a:blip r:embed="rId3"/>
          <a:stretch>
            <a:fillRect/>
          </a:stretch>
        </p:blipFill>
        <p:spPr>
          <a:xfrm>
            <a:off x="4979054" y="2656266"/>
            <a:ext cx="6749437" cy="4045168"/>
          </a:xfrm>
          <a:prstGeom prst="rect">
            <a:avLst/>
          </a:prstGeom>
        </p:spPr>
      </p:pic>
      <p:sp>
        <p:nvSpPr>
          <p:cNvPr id="9" name="TextBox 8"/>
          <p:cNvSpPr txBox="1"/>
          <p:nvPr/>
        </p:nvSpPr>
        <p:spPr>
          <a:xfrm>
            <a:off x="922655" y="2112010"/>
            <a:ext cx="3246755" cy="3476625"/>
          </a:xfrm>
          <a:prstGeom prst="rect">
            <a:avLst/>
          </a:prstGeom>
          <a:noFill/>
          <a:ln>
            <a:solidFill>
              <a:schemeClr val="tx1"/>
            </a:solidFill>
          </a:ln>
        </p:spPr>
        <p:txBody>
          <a:bodyPr wrap="square" rtlCol="0">
            <a:spAutoFit/>
          </a:bodyPr>
          <a:lstStyle/>
          <a:p>
            <a:r>
              <a:rPr lang="en-US" altLang="en-IN" sz="2000" b="1">
                <a:solidFill>
                  <a:schemeClr val="accent2"/>
                </a:solidFill>
              </a:rPr>
              <a:t>Gender and Level</a:t>
            </a:r>
            <a:endParaRPr lang="en-IN" altLang="en-IN" sz="2000" b="1">
              <a:solidFill>
                <a:schemeClr val="accent2"/>
              </a:solidFill>
            </a:endParaRPr>
          </a:p>
          <a:p>
            <a:endParaRPr lang="en-IN" altLang="en-IN" sz="2000" b="1"/>
          </a:p>
          <a:p>
            <a:r>
              <a:rPr lang="en-US" sz="2000">
                <a:sym typeface="+mn-ea"/>
              </a:rPr>
              <a:t>p-value (1.23e-06) is less than alpha value(0.05)</a:t>
            </a:r>
            <a:endParaRPr lang="en-IN" sz="2000"/>
          </a:p>
          <a:p>
            <a:endParaRPr lang="en-IN" altLang="en-IN" sz="2000" b="1"/>
          </a:p>
          <a:p>
            <a:r>
              <a:rPr lang="en-US" altLang="en-IN" sz="2000"/>
              <a:t>We rejected the null hypothesis.</a:t>
            </a:r>
          </a:p>
          <a:p>
            <a:endParaRPr lang="en-US" altLang="en-IN" sz="2000"/>
          </a:p>
          <a:p>
            <a:r>
              <a:rPr lang="en-US" sz="2000">
                <a:solidFill>
                  <a:schemeClr val="tx1"/>
                </a:solidFill>
              </a:rPr>
              <a:t>There is a significant association between gender and risk level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useBgFill="1">
        <p:nvSpPr>
          <p:cNvPr id="39" name="Round Diagonal Corner Rectangle 7"/>
          <p:cNvSpPr>
            <a:spLocks noGrp="1" noRot="1" noChangeAspect="1" noMove="1" noResize="1" noEditPoints="1" noAdjustHandles="1" noChangeArrowheads="1" noChangeShapeType="1" noTextEdit="1"/>
          </p:cNvSpPr>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2"/>
          <a:stretch>
            <a:fillRect/>
          </a:stretch>
        </p:blipFill>
        <p:spPr>
          <a:xfrm>
            <a:off x="4782247" y="3384093"/>
            <a:ext cx="6739828" cy="3318011"/>
          </a:xfrm>
          <a:prstGeom prst="rect">
            <a:avLst/>
          </a:prstGeom>
        </p:spPr>
      </p:pic>
      <p:pic>
        <p:nvPicPr>
          <p:cNvPr id="42" name="Picture 41"/>
          <p:cNvPicPr>
            <a:picLocks noChangeAspect="1"/>
          </p:cNvPicPr>
          <p:nvPr/>
        </p:nvPicPr>
        <p:blipFill>
          <a:blip r:embed="rId3"/>
          <a:stretch>
            <a:fillRect/>
          </a:stretch>
        </p:blipFill>
        <p:spPr>
          <a:xfrm>
            <a:off x="4787007" y="169970"/>
            <a:ext cx="6735067" cy="3078657"/>
          </a:xfrm>
          <a:prstGeom prst="rect">
            <a:avLst/>
          </a:prstGeom>
        </p:spPr>
      </p:pic>
      <p:sp>
        <p:nvSpPr>
          <p:cNvPr id="43" name="TextBox 42"/>
          <p:cNvSpPr txBox="1"/>
          <p:nvPr/>
        </p:nvSpPr>
        <p:spPr>
          <a:xfrm>
            <a:off x="1156920" y="636728"/>
            <a:ext cx="3251575" cy="2338070"/>
          </a:xfrm>
          <a:prstGeom prst="rect">
            <a:avLst/>
          </a:prstGeom>
          <a:noFill/>
          <a:ln>
            <a:solidFill>
              <a:schemeClr val="tx1"/>
            </a:solidFill>
          </a:ln>
        </p:spPr>
        <p:txBody>
          <a:bodyPr wrap="square" rtlCol="0">
            <a:spAutoFit/>
          </a:bodyPr>
          <a:lstStyle/>
          <a:p>
            <a:r>
              <a:rPr lang="en-US" sz="1600" b="1">
                <a:solidFill>
                  <a:schemeClr val="accent2"/>
                </a:solidFill>
                <a:sym typeface="+mn-ea"/>
              </a:rPr>
              <a:t>Air Pollution and Level</a:t>
            </a:r>
            <a:endParaRPr lang="en-US" sz="1600" b="1" cap="none">
              <a:solidFill>
                <a:schemeClr val="accent2"/>
              </a:solidFill>
            </a:endParaRPr>
          </a:p>
          <a:p>
            <a:endParaRPr lang="en-IN" sz="1600"/>
          </a:p>
          <a:p>
            <a:r>
              <a:rPr lang="en-IN" sz="1600"/>
              <a:t>The test </a:t>
            </a:r>
            <a:r>
              <a:rPr lang="en-US" sz="1600"/>
              <a:t>reveals a significant association between Air pollution and risk level rejecting Null hypothesis as the p-value (5.99e-133) is less than alpha value(0.05)</a:t>
            </a:r>
            <a:endParaRPr lang="en-IN" sz="1600"/>
          </a:p>
          <a:p>
            <a:endParaRPr lang="en-IN"/>
          </a:p>
        </p:txBody>
      </p:sp>
      <p:sp>
        <p:nvSpPr>
          <p:cNvPr id="44" name="TextBox 43"/>
          <p:cNvSpPr txBox="1"/>
          <p:nvPr/>
        </p:nvSpPr>
        <p:spPr>
          <a:xfrm>
            <a:off x="1156970" y="3553460"/>
            <a:ext cx="3247390" cy="2061210"/>
          </a:xfrm>
          <a:prstGeom prst="rect">
            <a:avLst/>
          </a:prstGeom>
          <a:noFill/>
          <a:ln>
            <a:solidFill>
              <a:schemeClr val="tx1"/>
            </a:solidFill>
          </a:ln>
        </p:spPr>
        <p:txBody>
          <a:bodyPr wrap="square" rtlCol="0">
            <a:spAutoFit/>
          </a:bodyPr>
          <a:lstStyle/>
          <a:p>
            <a:r>
              <a:rPr lang="en-IN" sz="1600">
                <a:solidFill>
                  <a:schemeClr val="accent2"/>
                </a:solidFill>
                <a:latin typeface="+mj-lt"/>
                <a:sym typeface="+mn-ea"/>
              </a:rPr>
              <a:t> Obesity And Cancer Level</a:t>
            </a:r>
            <a:endParaRPr lang="en-IN" sz="1600">
              <a:solidFill>
                <a:schemeClr val="accent2"/>
              </a:solidFill>
              <a:latin typeface="+mj-lt"/>
            </a:endParaRPr>
          </a:p>
          <a:p>
            <a:endParaRPr lang="en-IN" sz="1600"/>
          </a:p>
          <a:p>
            <a:r>
              <a:rPr lang="en-IN" sz="1600"/>
              <a:t>The test </a:t>
            </a:r>
            <a:r>
              <a:rPr lang="en-US" sz="1600"/>
              <a:t>reveals a significant association between Obesity and risk level rejecting Null hypothesis as the p-value (2.87e-203) is less than alpha value(0.05)</a:t>
            </a:r>
            <a:endParaRPr lang="en-IN"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57" name="Rectangle 56"/>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a:grpSpLocks noGrp="1" noUngrp="1" noRot="1" noChangeAspect="1" noMove="1" noResize="1"/>
          </p:cNvGrpSpPr>
          <p:nvPr/>
        </p:nvGrpSpPr>
        <p:grpSpPr>
          <a:xfrm>
            <a:off x="372533" y="0"/>
            <a:ext cx="598488" cy="1981201"/>
            <a:chOff x="194733" y="0"/>
            <a:chExt cx="598488" cy="1981201"/>
          </a:xfrm>
        </p:grpSpPr>
        <p:sp>
          <p:nvSpPr>
            <p:cNvPr id="11"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12"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13"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4"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15"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6"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nvGrpSpPr>
          <p:cNvPr id="18" name="Group 17"/>
          <p:cNvGrpSpPr>
            <a:grpSpLocks noGrp="1" noUngrp="1" noRot="1" noChangeAspect="1" noMove="1" noResize="1"/>
          </p:cNvGrpSpPr>
          <p:nvPr/>
        </p:nvGrpSpPr>
        <p:grpSpPr>
          <a:xfrm>
            <a:off x="11085512" y="0"/>
            <a:ext cx="650875" cy="1730375"/>
            <a:chOff x="11347978" y="0"/>
            <a:chExt cx="650875" cy="1730375"/>
          </a:xfrm>
        </p:grpSpPr>
        <p:sp>
          <p:nvSpPr>
            <p:cNvPr id="19"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0"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1"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2"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24" name="Group 23"/>
          <p:cNvGrpSpPr>
            <a:grpSpLocks noGrp="1" noUngrp="1" noRot="1" noChangeAspect="1" noMove="1" noResize="1"/>
          </p:cNvGrpSpPr>
          <p:nvPr/>
        </p:nvGrpSpPr>
        <p:grpSpPr>
          <a:xfrm flipH="1">
            <a:off x="440267" y="5118101"/>
            <a:ext cx="650875" cy="1730375"/>
            <a:chOff x="118533" y="5118101"/>
            <a:chExt cx="650875" cy="1730375"/>
          </a:xfrm>
        </p:grpSpPr>
        <p:sp>
          <p:nvSpPr>
            <p:cNvPr id="25"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6"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7"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8"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30" name="Group 29"/>
          <p:cNvGrpSpPr>
            <a:grpSpLocks noGrp="1" noUngrp="1" noRot="1" noChangeAspect="1" noMove="1" noResize="1"/>
          </p:cNvGrpSpPr>
          <p:nvPr/>
        </p:nvGrpSpPr>
        <p:grpSpPr>
          <a:xfrm flipH="1">
            <a:off x="11229445" y="4867275"/>
            <a:ext cx="598488" cy="1981201"/>
            <a:chOff x="11424178" y="4867275"/>
            <a:chExt cx="598488" cy="1981201"/>
          </a:xfrm>
        </p:grpSpPr>
        <p:sp>
          <p:nvSpPr>
            <p:cNvPr id="31"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32"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33"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4"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35"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6"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p:cNvSpPr>
            <a:spLocks noGrp="1" noRot="1" noChangeAspect="1" noMove="1" noResize="1" noEditPoints="1" noAdjustHandles="1" noChangeArrowheads="1" noChangeShapeType="1" noTextEdit="1"/>
          </p:cNvSpPr>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71890" y="1498493"/>
            <a:ext cx="9048220" cy="1581043"/>
          </a:xfrm>
        </p:spPr>
        <p:txBody>
          <a:bodyPr anchor="ctr">
            <a:normAutofit fontScale="90000"/>
          </a:bodyPr>
          <a:lstStyle/>
          <a:p>
            <a:pPr>
              <a:lnSpc>
                <a:spcPct val="100000"/>
              </a:lnSpc>
            </a:pPr>
            <a:r>
              <a:rPr kumimoji="0" lang="en-IN" sz="3100" b="0" i="0" u="none" strike="noStrike" kern="1200" cap="all" spc="0" normalizeH="0" baseline="0" noProof="0">
                <a:ln>
                  <a:noFill/>
                </a:ln>
                <a:solidFill>
                  <a:schemeClr val="accent2">
                    <a:lumMod val="75000"/>
                  </a:schemeClr>
                </a:solidFill>
                <a:effectLst>
                  <a:outerShdw blurRad="38100" dist="38100" dir="2700000" algn="tl">
                    <a:srgbClr val="000000">
                      <a:alpha val="43137"/>
                    </a:srgbClr>
                  </a:outerShdw>
                </a:effectLst>
                <a:uLnTx/>
                <a:uFillTx/>
                <a:latin typeface="Times New Roman Regular" panose="02020603050405020304" charset="0"/>
                <a:ea typeface="+mj-ea"/>
                <a:cs typeface="Times New Roman Regular" panose="02020603050405020304" charset="0"/>
              </a:rPr>
              <a:t>AIM</a:t>
            </a:r>
            <a:br>
              <a:rPr kumimoji="0" lang="en-IN" sz="2200" b="0" i="0" u="none" strike="noStrike" kern="1200" cap="all" spc="0" normalizeH="0" baseline="0" noProof="0">
                <a:ln>
                  <a:noFill/>
                </a:ln>
                <a:solidFill>
                  <a:schemeClr val="accent2">
                    <a:lumMod val="75000"/>
                  </a:schemeClr>
                </a:solidFill>
                <a:effectLst>
                  <a:outerShdw blurRad="38100" dist="38100" dir="2700000" algn="tl">
                    <a:srgbClr val="000000">
                      <a:alpha val="43137"/>
                    </a:srgbClr>
                  </a:outerShdw>
                </a:effectLst>
                <a:uLnTx/>
                <a:uFillTx/>
                <a:latin typeface="Abadi" panose="020B0604020104020204" pitchFamily="34" charset="0"/>
                <a:ea typeface="+mj-ea"/>
                <a:cs typeface="+mj-cs"/>
              </a:rPr>
            </a:br>
            <a:br>
              <a:rPr lang="en-IN" sz="2000">
                <a:solidFill>
                  <a:srgbClr val="82FFFF">
                    <a:lumMod val="50000"/>
                  </a:srgbClr>
                </a:solidFill>
                <a:latin typeface="Abadi" panose="020B0604020104020204" pitchFamily="34" charset="0"/>
              </a:rPr>
            </a:br>
            <a:r>
              <a:rPr kumimoji="0" lang="en-US" sz="2000" b="0" i="0" u="none" strike="noStrike" kern="100" cap="none" spc="0" normalizeH="0" baseline="0" noProof="0">
                <a:ln>
                  <a:noFill/>
                </a:ln>
                <a:solidFill>
                  <a:prstClr val="white"/>
                </a:solidFill>
                <a:effectLst/>
                <a:uLnTx/>
                <a:uFillTx/>
                <a:latin typeface="Times New Roman Regular" panose="02020603050405020304" charset="0"/>
                <a:ea typeface="Calibri" panose="020F0502020204030204" pitchFamily="34" charset="0"/>
                <a:cs typeface="Times New Roman Regular" panose="02020603050405020304" charset="0"/>
              </a:rPr>
              <a:t>We aim to predict the association between various risk factors like air pollution, Obesity, dust allergy, passive smoking, and occupational hazards with the risk levels of lung cancer. This project will help us understand how these factors influence the lung cancer risk in a straightforward and accessible way.</a:t>
            </a:r>
            <a:br>
              <a:rPr kumimoji="0" lang="en-US" sz="2000" b="0" i="0" u="none" strike="noStrike" kern="100" cap="none" spc="0" normalizeH="0" baseline="0" noProof="0">
                <a:ln>
                  <a:noFill/>
                </a:ln>
                <a:solidFill>
                  <a:prstClr val="white"/>
                </a:solidFill>
                <a:effectLst/>
                <a:uLnTx/>
                <a:uFillTx/>
                <a:latin typeface="Abadi" panose="020B0604020104020204" pitchFamily="34" charset="0"/>
                <a:ea typeface="Calibri" panose="020F0502020204030204" pitchFamily="34" charset="0"/>
                <a:cs typeface="Times New Roman" panose="02020603050405020304" pitchFamily="18" charset="0"/>
              </a:rPr>
            </a:br>
            <a:endParaRPr lang="en-IN" sz="1800" dirty="0">
              <a:solidFill>
                <a:srgbClr val="FFFFFF"/>
              </a:solidFill>
            </a:endParaRPr>
          </a:p>
        </p:txBody>
      </p:sp>
      <p:sp>
        <p:nvSpPr>
          <p:cNvPr id="3" name="Content Placeholder 2"/>
          <p:cNvSpPr>
            <a:spLocks noGrp="1"/>
          </p:cNvSpPr>
          <p:nvPr>
            <p:ph idx="1"/>
          </p:nvPr>
        </p:nvSpPr>
        <p:spPr>
          <a:xfrm>
            <a:off x="1571890" y="3428999"/>
            <a:ext cx="9169295" cy="2220687"/>
          </a:xfrm>
        </p:spPr>
        <p:txBody>
          <a:bodyPr anchor="ctr">
            <a:normAutofit fontScale="77500" lnSpcReduction="20000"/>
          </a:bodyPr>
          <a:lstStyle/>
          <a:p>
            <a:pPr marL="0" indent="0">
              <a:buNone/>
            </a:pPr>
            <a:r>
              <a:rPr lang="en-IN" sz="3000">
                <a:solidFill>
                  <a:schemeClr val="accent2">
                    <a:lumMod val="75000"/>
                  </a:schemeClr>
                </a:solidFill>
                <a:latin typeface="Times New Roman Regular" panose="02020603050405020304" charset="0"/>
                <a:cs typeface="Times New Roman Regular" panose="02020603050405020304" charset="0"/>
              </a:rPr>
              <a:t>PURPOSE</a:t>
            </a:r>
          </a:p>
          <a:p>
            <a:pPr marL="0" indent="0">
              <a:buNone/>
            </a:pPr>
            <a:endParaRPr lang="en-IN" sz="1000" kern="100" cap="none">
              <a:solidFill>
                <a:schemeClr val="accent2">
                  <a:lumMod val="75000"/>
                </a:schemeClr>
              </a:solidFill>
              <a:effectLst/>
              <a:latin typeface="Abadi" panose="020B0604020104020204" pitchFamily="34" charset="0"/>
              <a:ea typeface="Calibri" panose="020F0502020204030204" pitchFamily="34" charset="0"/>
              <a:cs typeface="Times New Roman" panose="02020603050405020304" pitchFamily="18" charset="0"/>
            </a:endParaRPr>
          </a:p>
          <a:p>
            <a:pPr marL="0" indent="0">
              <a:buNone/>
            </a:pPr>
            <a:r>
              <a:rPr lang="en-US" sz="2300" kern="100" cap="none">
                <a:solidFill>
                  <a:schemeClr val="tx1"/>
                </a:solidFill>
                <a:effectLst/>
                <a:latin typeface="Times New Roman Regular" panose="02020603050405020304" charset="0"/>
                <a:ea typeface="Calibri" panose="020F0502020204030204" pitchFamily="34" charset="0"/>
                <a:cs typeface="Times New Roman Regular" panose="02020603050405020304" charset="0"/>
              </a:rPr>
              <a:t>The primary objective is to analyze how factors like air pollution, dust allergies, passive smoking and occupational hazards have an impact on lung cancer and their risk levels. This study uses machine learning to predict risk factors and identify the high-risk factor likely to be causing lung cancer. This research will enable us to enhance early detection and prevention strategies, ultimately reducing the public health burden of lung cancer.</a:t>
            </a:r>
            <a:endParaRPr lang="en-IN" sz="2300" kern="100" cap="none">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p>
            <a:endParaRPr lang="en-IN" sz="1600" kern="100" cap="none"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14605" y="9525"/>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049249" y="2610803"/>
            <a:ext cx="3029645" cy="1525588"/>
          </a:xfrm>
        </p:spPr>
        <p:txBody>
          <a:bodyPr>
            <a:normAutofit/>
          </a:bodyPr>
          <a:lstStyle/>
          <a:p>
            <a:pPr algn="ctr"/>
            <a:r>
              <a:rPr lang="en-IN" sz="4000">
                <a:solidFill>
                  <a:schemeClr val="tx1"/>
                </a:solidFill>
              </a:rPr>
              <a:t>Kruskal-Wallis test</a:t>
            </a:r>
          </a:p>
        </p:txBody>
      </p:sp>
      <p:sp useBgFill="1">
        <p:nvSpPr>
          <p:cNvPr id="39" name="Round Diagonal Corner Rectangle 7"/>
          <p:cNvSpPr>
            <a:spLocks noGrp="1" noRot="1" noChangeAspect="1" noMove="1" noResize="1" noEditPoints="1" noAdjustHandles="1" noChangeArrowheads="1" noChangeShapeType="1" noTextEdit="1"/>
          </p:cNvSpPr>
          <p:nvPr/>
        </p:nvSpPr>
        <p:spPr>
          <a:xfrm>
            <a:off x="4625084" y="1397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4701089" y="368599"/>
            <a:ext cx="7400230" cy="3841452"/>
          </a:xfrm>
          <a:prstGeom prst="rect">
            <a:avLst/>
          </a:prstGeom>
        </p:spPr>
      </p:pic>
      <p:sp>
        <p:nvSpPr>
          <p:cNvPr id="3" name="Text Box 2"/>
          <p:cNvSpPr txBox="1"/>
          <p:nvPr/>
        </p:nvSpPr>
        <p:spPr>
          <a:xfrm>
            <a:off x="6681946" y="4867275"/>
            <a:ext cx="3693795" cy="922020"/>
          </a:xfrm>
          <a:prstGeom prst="rect">
            <a:avLst/>
          </a:prstGeom>
          <a:noFill/>
          <a:ln>
            <a:solidFill>
              <a:schemeClr val="tx1"/>
            </a:solidFill>
          </a:ln>
        </p:spPr>
        <p:txBody>
          <a:bodyPr wrap="square" rtlCol="0">
            <a:spAutoFit/>
          </a:bodyPr>
          <a:lstStyle/>
          <a:p>
            <a:r>
              <a:rPr lang="en-US"/>
              <a:t>There is a significant association between age and lung cancer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12"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a:grpSpLocks noGrp="1" noUngrp="1" noRot="1" noChangeAspect="1" noMove="1" noResize="1"/>
          </p:cNvGrpSpPr>
          <p:nvPr/>
        </p:nvGrpSpPr>
        <p:grpSpPr>
          <a:xfrm>
            <a:off x="605895" y="2900097"/>
            <a:ext cx="10982062" cy="1211524"/>
            <a:chOff x="605895" y="2900097"/>
            <a:chExt cx="10982062" cy="1211524"/>
          </a:xfrm>
          <a:effectLst/>
        </p:grpSpPr>
        <p:sp>
          <p:nvSpPr>
            <p:cNvPr id="15"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6"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7"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8"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9"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0"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1"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2"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3"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4"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5"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6"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7"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8"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29"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0"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1"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2"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3"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34"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2" name="Title 1"/>
          <p:cNvSpPr>
            <a:spLocks noGrp="1"/>
          </p:cNvSpPr>
          <p:nvPr>
            <p:ph type="ctrTitle"/>
          </p:nvPr>
        </p:nvSpPr>
        <p:spPr>
          <a:xfrm>
            <a:off x="3139810" y="2984324"/>
            <a:ext cx="5947280" cy="955849"/>
          </a:xfrm>
        </p:spPr>
        <p:txBody>
          <a:bodyPr>
            <a:normAutofit/>
          </a:bodyPr>
          <a:lstStyle/>
          <a:p>
            <a:pPr algn="ctr"/>
            <a:r>
              <a:rPr lang="en-IN">
                <a:solidFill>
                  <a:srgbClr val="FFFFFF"/>
                </a:solidFill>
              </a:rPr>
              <a:t>Machine Learning </a:t>
            </a: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a:grpSpLocks noGrp="1" noUngrp="1" noRot="1" noChangeAspect="1" noMove="1" noResize="1"/>
          </p:cNvGrpSpPr>
          <p:nvPr/>
        </p:nvGrpSpPr>
        <p:grpSpPr>
          <a:xfrm>
            <a:off x="372533" y="0"/>
            <a:ext cx="598488" cy="1981201"/>
            <a:chOff x="194733" y="0"/>
            <a:chExt cx="598488" cy="1981201"/>
          </a:xfrm>
        </p:grpSpPr>
        <p:sp>
          <p:nvSpPr>
            <p:cNvPr id="6"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64"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66"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68"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69"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70"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nvGrpSpPr>
          <p:cNvPr id="71" name="Group 70"/>
          <p:cNvGrpSpPr>
            <a:grpSpLocks noGrp="1" noUngrp="1" noRot="1" noChangeAspect="1" noMove="1" noResize="1"/>
          </p:cNvGrpSpPr>
          <p:nvPr/>
        </p:nvGrpSpPr>
        <p:grpSpPr>
          <a:xfrm>
            <a:off x="11085512" y="0"/>
            <a:ext cx="650875" cy="1730375"/>
            <a:chOff x="11347978" y="0"/>
            <a:chExt cx="650875" cy="1730375"/>
          </a:xfrm>
        </p:grpSpPr>
        <p:sp>
          <p:nvSpPr>
            <p:cNvPr id="72"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73"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74"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75"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76" name="Group 75"/>
          <p:cNvGrpSpPr>
            <a:grpSpLocks noGrp="1" noUngrp="1" noRot="1" noChangeAspect="1" noMove="1" noResize="1"/>
          </p:cNvGrpSpPr>
          <p:nvPr/>
        </p:nvGrpSpPr>
        <p:grpSpPr>
          <a:xfrm flipH="1">
            <a:off x="440267" y="5118101"/>
            <a:ext cx="650875" cy="1730375"/>
            <a:chOff x="118533" y="5118101"/>
            <a:chExt cx="650875" cy="1730375"/>
          </a:xfrm>
        </p:grpSpPr>
        <p:sp>
          <p:nvSpPr>
            <p:cNvPr id="77"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78"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79"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80"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81" name="Group 80"/>
          <p:cNvGrpSpPr>
            <a:grpSpLocks noGrp="1" noUngrp="1" noRot="1" noChangeAspect="1" noMove="1" noResize="1"/>
          </p:cNvGrpSpPr>
          <p:nvPr/>
        </p:nvGrpSpPr>
        <p:grpSpPr>
          <a:xfrm flipH="1">
            <a:off x="11229445" y="4867275"/>
            <a:ext cx="598488" cy="1981201"/>
            <a:chOff x="11424178" y="4867275"/>
            <a:chExt cx="598488" cy="1981201"/>
          </a:xfrm>
        </p:grpSpPr>
        <p:sp>
          <p:nvSpPr>
            <p:cNvPr id="82"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83"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84"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85"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86"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87"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sp>
        <p:nvSpPr>
          <p:cNvPr id="88" name="Rectangle 8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 Diagonal Corner Rectangle 7"/>
          <p:cNvSpPr>
            <a:spLocks noGrp="1" noRot="1" noChangeAspect="1" noMove="1" noResize="1" noEditPoints="1" noAdjustHandles="1" noChangeArrowheads="1" noChangeShapeType="1" noTextEdit="1"/>
          </p:cNvSpPr>
          <p:nvPr/>
        </p:nvSpPr>
        <p:spPr>
          <a:xfrm>
            <a:off x="922867" y="790999"/>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7293" y="1184275"/>
            <a:ext cx="9048219" cy="1092200"/>
          </a:xfrm>
        </p:spPr>
        <p:txBody>
          <a:bodyPr vert="horz" lIns="91440" tIns="45720" rIns="91440" bIns="45720" rtlCol="0" anchor="ctr">
            <a:normAutofit/>
          </a:bodyPr>
          <a:lstStyle/>
          <a:p>
            <a:r>
              <a:rPr lang="en-US" dirty="0">
                <a:solidFill>
                  <a:srgbClr val="FFFFFF"/>
                </a:solidFill>
                <a:latin typeface="Abadi" panose="020B0604020104020204" pitchFamily="34" charset="0"/>
              </a:rPr>
              <a:t>Machine Learning Models </a:t>
            </a:r>
          </a:p>
        </p:txBody>
      </p:sp>
      <p:sp>
        <p:nvSpPr>
          <p:cNvPr id="3" name="Content Placeholder 2"/>
          <p:cNvSpPr>
            <a:spLocks noGrp="1"/>
          </p:cNvSpPr>
          <p:nvPr>
            <p:ph idx="1"/>
          </p:nvPr>
        </p:nvSpPr>
        <p:spPr>
          <a:xfrm>
            <a:off x="2037293" y="2453576"/>
            <a:ext cx="5707115" cy="2845499"/>
          </a:xfrm>
        </p:spPr>
        <p:txBody>
          <a:bodyPr anchor="ctr">
            <a:normAutofit lnSpcReduction="10000"/>
          </a:bodyPr>
          <a:lstStyle/>
          <a:p>
            <a:pPr marL="0" indent="0">
              <a:buNone/>
            </a:pPr>
            <a:endParaRPr lang="en-US" altLang="en-IN" sz="2000" b="1" dirty="0" err="1">
              <a:solidFill>
                <a:srgbClr val="FFFFFF"/>
              </a:solidFill>
            </a:endParaRPr>
          </a:p>
          <a:p>
            <a:pPr marL="0" indent="0">
              <a:buNone/>
            </a:pPr>
            <a:r>
              <a:rPr lang="en-US" altLang="en-IN" sz="2000" b="1" dirty="0" err="1">
                <a:solidFill>
                  <a:srgbClr val="FFFFFF"/>
                </a:solidFill>
              </a:rPr>
              <a:t>Classification Models</a:t>
            </a:r>
          </a:p>
          <a:p>
            <a:r>
              <a:rPr lang="en-IN" sz="2000" dirty="0" err="1">
                <a:solidFill>
                  <a:srgbClr val="FFFFFF"/>
                </a:solidFill>
              </a:rPr>
              <a:t>Random</a:t>
            </a:r>
            <a:r>
              <a:rPr lang="en-US" altLang="en-IN" sz="2000" dirty="0" err="1">
                <a:solidFill>
                  <a:srgbClr val="FFFFFF"/>
                </a:solidFill>
              </a:rPr>
              <a:t> </a:t>
            </a:r>
            <a:r>
              <a:rPr lang="en-IN" sz="2000" dirty="0" err="1">
                <a:solidFill>
                  <a:srgbClr val="FFFFFF"/>
                </a:solidFill>
              </a:rPr>
              <a:t>Forest</a:t>
            </a:r>
            <a:r>
              <a:rPr lang="en-US" altLang="en-IN" sz="2000" dirty="0" err="1">
                <a:solidFill>
                  <a:srgbClr val="FFFFFF"/>
                </a:solidFill>
              </a:rPr>
              <a:t> </a:t>
            </a:r>
            <a:endParaRPr lang="en-IN" sz="2000" dirty="0">
              <a:solidFill>
                <a:srgbClr val="FFFFFF"/>
              </a:solidFill>
            </a:endParaRPr>
          </a:p>
          <a:p>
            <a:r>
              <a:rPr lang="en-IN" sz="2000" dirty="0" err="1">
                <a:solidFill>
                  <a:srgbClr val="FFFFFF"/>
                </a:solidFill>
              </a:rPr>
              <a:t>Guassian</a:t>
            </a:r>
            <a:r>
              <a:rPr lang="en-IN" sz="2000" dirty="0">
                <a:solidFill>
                  <a:srgbClr val="FFFFFF"/>
                </a:solidFill>
              </a:rPr>
              <a:t> N</a:t>
            </a:r>
            <a:r>
              <a:rPr lang="en-US" altLang="en-IN" sz="2000" dirty="0">
                <a:solidFill>
                  <a:srgbClr val="FFFFFF"/>
                </a:solidFill>
              </a:rPr>
              <a:t>aive Bayes</a:t>
            </a:r>
            <a:endParaRPr lang="en-IN" sz="2000" dirty="0">
              <a:solidFill>
                <a:srgbClr val="FFFFFF"/>
              </a:solidFill>
            </a:endParaRPr>
          </a:p>
          <a:p>
            <a:r>
              <a:rPr lang="en-IN" sz="2000" dirty="0">
                <a:solidFill>
                  <a:srgbClr val="FFFFFF"/>
                </a:solidFill>
              </a:rPr>
              <a:t>Decision Tree </a:t>
            </a:r>
          </a:p>
          <a:p>
            <a:r>
              <a:rPr lang="en-IN" sz="2000" dirty="0">
                <a:solidFill>
                  <a:srgbClr val="FFFFFF"/>
                </a:solidFill>
                <a:sym typeface="+mn-ea"/>
              </a:rPr>
              <a:t>Logistic Regression</a:t>
            </a:r>
            <a:endParaRPr lang="en-IN" sz="2000" dirty="0">
              <a:solidFill>
                <a:srgbClr val="FFFFFF"/>
              </a:solidFill>
            </a:endParaRPr>
          </a:p>
          <a:p>
            <a:endParaRPr lang="en-IN" sz="2000" dirty="0">
              <a:solidFill>
                <a:srgbClr val="FFFFFF"/>
              </a:solidFill>
            </a:endParaRPr>
          </a:p>
          <a:p>
            <a:pPr marL="0" indent="0">
              <a:buNone/>
            </a:pPr>
            <a:endParaRPr lang="en-IN" sz="2000" dirty="0">
              <a:solidFill>
                <a:srgbClr val="FFFFFF"/>
              </a:solidFill>
            </a:endParaRPr>
          </a:p>
          <a:p>
            <a:endParaRPr lang="en-IN" sz="2000" dirty="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1055" y="1178306"/>
            <a:ext cx="3874047" cy="3451508"/>
          </a:xfrm>
          <a:prstGeom prst="rect">
            <a:avLst/>
          </a:prstGeom>
        </p:spPr>
      </p:pic>
      <p:sp>
        <p:nvSpPr>
          <p:cNvPr id="7" name="Content Placeholder 6"/>
          <p:cNvSpPr>
            <a:spLocks noGrp="1"/>
          </p:cNvSpPr>
          <p:nvPr>
            <p:ph idx="1"/>
          </p:nvPr>
        </p:nvSpPr>
        <p:spPr>
          <a:xfrm>
            <a:off x="1491055" y="4629605"/>
            <a:ext cx="8739602" cy="2089550"/>
          </a:xfrm>
          <a:ln>
            <a:solidFill>
              <a:schemeClr val="tx1"/>
            </a:solidFill>
          </a:ln>
        </p:spPr>
        <p:txBody>
          <a:bodyPr>
            <a:normAutofit/>
          </a:bodyPr>
          <a:lstStyle/>
          <a:p>
            <a:r>
              <a:rPr lang="en-US" sz="1600" dirty="0">
                <a:latin typeface="Abadi" panose="020B0604020104020204" pitchFamily="34" charset="0"/>
              </a:rPr>
              <a:t>We used feature ranking as it provides insight into the importance of each feature in predicting the target variable ('Level'). The higher the importance score, the more influential the feature is in making predictions.</a:t>
            </a:r>
          </a:p>
          <a:p>
            <a:r>
              <a:rPr lang="en-US" sz="1600" dirty="0">
                <a:latin typeface="Abadi" panose="020B0604020104020204" pitchFamily="34" charset="0"/>
              </a:rPr>
              <a:t>In our case, 'Obesity' has the highest importance score, indicating that it plays a significant role in predicting the target variable. Similarly, other features are ranked based on their importance.</a:t>
            </a:r>
            <a:endParaRPr lang="en-IN" sz="1600" dirty="0">
              <a:latin typeface="Abadi" panose="020B0604020104020204" pitchFamily="34" charset="0"/>
            </a:endParaRPr>
          </a:p>
        </p:txBody>
      </p:sp>
      <p:pic>
        <p:nvPicPr>
          <p:cNvPr id="11" name="Picture 10"/>
          <p:cNvPicPr>
            <a:picLocks noChangeAspect="1"/>
          </p:cNvPicPr>
          <p:nvPr/>
        </p:nvPicPr>
        <p:blipFill>
          <a:blip r:embed="rId3"/>
          <a:stretch>
            <a:fillRect/>
          </a:stretch>
        </p:blipFill>
        <p:spPr>
          <a:xfrm>
            <a:off x="5810997" y="1988964"/>
            <a:ext cx="4419660" cy="2379817"/>
          </a:xfrm>
          <a:prstGeom prst="rect">
            <a:avLst/>
          </a:prstGeom>
        </p:spPr>
      </p:pic>
      <p:sp>
        <p:nvSpPr>
          <p:cNvPr id="3" name="Title 5"/>
          <p:cNvSpPr>
            <a:spLocks noGrp="1"/>
          </p:cNvSpPr>
          <p:nvPr/>
        </p:nvSpPr>
        <p:spPr>
          <a:xfrm>
            <a:off x="2987675" y="0"/>
            <a:ext cx="6461125" cy="9779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2000" cap="none" dirty="0">
                <a:latin typeface="Abadi" panose="020B0604020104020204" pitchFamily="34" charset="0"/>
              </a:rPr>
              <a:t>Random Forest Regressor With Feature Ranking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3" name="Content Placeholder 2"/>
          <p:cNvSpPr>
            <a:spLocks noGrp="1"/>
          </p:cNvSpPr>
          <p:nvPr>
            <p:ph idx="1"/>
          </p:nvPr>
        </p:nvSpPr>
        <p:spPr>
          <a:xfrm>
            <a:off x="7039587" y="2883159"/>
            <a:ext cx="3922100" cy="3035412"/>
          </a:xfrm>
          <a:ln>
            <a:solidFill>
              <a:schemeClr val="tx1"/>
            </a:solidFill>
          </a:ln>
        </p:spPr>
        <p:txBody>
          <a:bodyPr anchor="t">
            <a:normAutofit fontScale="90000"/>
          </a:bodyPr>
          <a:lstStyle/>
          <a:p>
            <a:pPr marL="0" indent="0">
              <a:buNone/>
            </a:pPr>
            <a:r>
              <a:rPr lang="en-US" sz="1800" dirty="0">
                <a:latin typeface="Abadi" panose="020B0604020104020204" pitchFamily="34" charset="0"/>
              </a:rPr>
              <a:t>This bar chart illustrates the feature importance scores derived from a Random Forest Regressor model. </a:t>
            </a:r>
          </a:p>
          <a:p>
            <a:pPr marL="0" indent="0">
              <a:buNone/>
            </a:pPr>
            <a:endParaRPr lang="en-US" sz="1800" dirty="0">
              <a:latin typeface="Abadi" panose="020B0604020104020204" pitchFamily="34" charset="0"/>
            </a:endParaRPr>
          </a:p>
          <a:p>
            <a:pPr marL="0" indent="0">
              <a:buNone/>
            </a:pPr>
            <a:r>
              <a:rPr lang="en-US" sz="1800" dirty="0">
                <a:latin typeface="Abadi" panose="020B0604020104020204" pitchFamily="34" charset="0"/>
              </a:rPr>
              <a:t>Notably, 'Obesity' emerges as the most influential feature, signifying its substantial impact on predicting the target variable, where as, gender is lowest importance.</a:t>
            </a:r>
            <a:endParaRPr lang="en-IN" sz="1800" dirty="0">
              <a:latin typeface="Abadi" panose="020B0604020104020204" pitchFamily="34" charset="0"/>
            </a:endParaRPr>
          </a:p>
        </p:txBody>
      </p:sp>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pic>
        <p:nvPicPr>
          <p:cNvPr id="5" name="Picture 4"/>
          <p:cNvPicPr>
            <a:picLocks noChangeAspect="1"/>
          </p:cNvPicPr>
          <p:nvPr/>
        </p:nvPicPr>
        <p:blipFill>
          <a:blip r:embed="rId2"/>
          <a:stretch>
            <a:fillRect/>
          </a:stretch>
        </p:blipFill>
        <p:spPr>
          <a:xfrm>
            <a:off x="7039587" y="939429"/>
            <a:ext cx="3947502" cy="1646063"/>
          </a:xfrm>
          <a:prstGeom prst="rect">
            <a:avLst/>
          </a:prstGeom>
        </p:spPr>
      </p:pic>
      <p:pic>
        <p:nvPicPr>
          <p:cNvPr id="7" name="Picture 6"/>
          <p:cNvPicPr>
            <a:picLocks noChangeAspect="1"/>
          </p:cNvPicPr>
          <p:nvPr/>
        </p:nvPicPr>
        <p:blipFill>
          <a:blip r:embed="rId3"/>
          <a:stretch>
            <a:fillRect/>
          </a:stretch>
        </p:blipFill>
        <p:spPr>
          <a:xfrm>
            <a:off x="1101724" y="1123085"/>
            <a:ext cx="5429864" cy="47213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angle: Rounded Corners 4"/>
          <p:cNvSpPr/>
          <p:nvPr/>
        </p:nvSpPr>
        <p:spPr>
          <a:xfrm>
            <a:off x="6181006" y="404218"/>
            <a:ext cx="5534744" cy="957857"/>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err="1">
                <a:solidFill>
                  <a:schemeClr val="accent2"/>
                </a:solidFill>
                <a:latin typeface="Abadi" panose="020B0604020104020204" pitchFamily="34" charset="0"/>
                <a:ea typeface="+mn-lt"/>
                <a:cs typeface="+mn-lt"/>
              </a:rPr>
              <a:t>MinMaxScaler</a:t>
            </a:r>
            <a:r>
              <a:rPr lang="en-US" sz="2400" b="1" dirty="0">
                <a:solidFill>
                  <a:schemeClr val="accent2"/>
                </a:solidFill>
                <a:latin typeface="Abadi" panose="020B0604020104020204" pitchFamily="34" charset="0"/>
                <a:ea typeface="+mn-lt"/>
                <a:cs typeface="+mn-lt"/>
              </a:rPr>
              <a:t> technique from the scikit-learn library</a:t>
            </a:r>
            <a:endParaRPr lang="en-US" sz="2400" dirty="0">
              <a:solidFill>
                <a:schemeClr val="accent2"/>
              </a:solidFill>
              <a:latin typeface="Abadi" panose="020B0604020104020204" pitchFamily="34" charset="0"/>
            </a:endParaRPr>
          </a:p>
          <a:p>
            <a:pPr algn="ctr"/>
            <a:endParaRPr lang="en-US" sz="2400" dirty="0">
              <a:solidFill>
                <a:schemeClr val="accent2"/>
              </a:solidFill>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602135" y="298733"/>
            <a:ext cx="5343122" cy="2126683"/>
          </a:xfrm>
          <a:prstGeom prst="rect">
            <a:avLst/>
          </a:prstGeom>
        </p:spPr>
      </p:pic>
      <p:pic>
        <p:nvPicPr>
          <p:cNvPr id="9" name="Picture 8"/>
          <p:cNvPicPr>
            <a:picLocks noChangeAspect="1"/>
          </p:cNvPicPr>
          <p:nvPr/>
        </p:nvPicPr>
        <p:blipFill>
          <a:blip r:embed="rId3"/>
          <a:stretch>
            <a:fillRect/>
          </a:stretch>
        </p:blipFill>
        <p:spPr>
          <a:xfrm>
            <a:off x="6781800" y="2686857"/>
            <a:ext cx="4518582" cy="3766925"/>
          </a:xfrm>
          <a:prstGeom prst="rect">
            <a:avLst/>
          </a:prstGeom>
        </p:spPr>
      </p:pic>
      <p:sp>
        <p:nvSpPr>
          <p:cNvPr id="11" name="Content Placeholder 10"/>
          <p:cNvSpPr>
            <a:spLocks noGrp="1"/>
          </p:cNvSpPr>
          <p:nvPr>
            <p:ph idx="1"/>
          </p:nvPr>
        </p:nvSpPr>
        <p:spPr>
          <a:xfrm>
            <a:off x="6400800" y="1224398"/>
            <a:ext cx="5414757" cy="1383733"/>
          </a:xfrm>
          <a:ln>
            <a:solidFill>
              <a:schemeClr val="tx1"/>
            </a:solidFill>
          </a:ln>
        </p:spPr>
        <p:txBody>
          <a:bodyPr>
            <a:normAutofit fontScale="92500" lnSpcReduction="10000"/>
          </a:bodyPr>
          <a:lstStyle/>
          <a:p>
            <a:pPr marL="0" indent="0">
              <a:buNone/>
            </a:pPr>
            <a:r>
              <a:rPr lang="en-IN" sz="1600" dirty="0"/>
              <a:t>We have applied </a:t>
            </a:r>
            <a:r>
              <a:rPr lang="en-IN" sz="1600" dirty="0">
                <a:solidFill>
                  <a:schemeClr val="accent4"/>
                </a:solidFill>
              </a:rPr>
              <a:t>Min-Max scaling</a:t>
            </a:r>
            <a:r>
              <a:rPr lang="en-IN" sz="1600" dirty="0"/>
              <a:t> to selected features ('Air Pollution', 'Alcohol use', 'Dust Allergy', 'Occupational Hazards', 'Genetic Risk', 'Obesity', 'Passive Smoker') in the </a:t>
            </a:r>
            <a:r>
              <a:rPr lang="en-IN" sz="1600" dirty="0" err="1"/>
              <a:t>Model_df</a:t>
            </a:r>
            <a:r>
              <a:rPr lang="en-IN" sz="1600" dirty="0"/>
              <a:t> </a:t>
            </a:r>
            <a:r>
              <a:rPr lang="en-IN" sz="1600" dirty="0" err="1"/>
              <a:t>DataFrame</a:t>
            </a:r>
            <a:r>
              <a:rPr lang="en-IN" sz="1600" dirty="0"/>
              <a:t>. It </a:t>
            </a:r>
            <a:r>
              <a:rPr lang="en-US" sz="1600" dirty="0"/>
              <a:t> transforms the values of each feature to a range between 0 and 1.</a:t>
            </a:r>
            <a:endParaRPr lang="en-IN" sz="1600" dirty="0"/>
          </a:p>
        </p:txBody>
      </p:sp>
      <p:pic>
        <p:nvPicPr>
          <p:cNvPr id="13" name="Picture 12"/>
          <p:cNvPicPr>
            <a:picLocks noChangeAspect="1"/>
          </p:cNvPicPr>
          <p:nvPr/>
        </p:nvPicPr>
        <p:blipFill>
          <a:blip r:embed="rId4"/>
          <a:stretch>
            <a:fillRect/>
          </a:stretch>
        </p:blipFill>
        <p:spPr>
          <a:xfrm>
            <a:off x="414070" y="2872056"/>
            <a:ext cx="5986730" cy="1200930"/>
          </a:xfrm>
          <a:prstGeom prst="rect">
            <a:avLst/>
          </a:prstGeom>
        </p:spPr>
      </p:pic>
      <p:sp>
        <p:nvSpPr>
          <p:cNvPr id="56" name="Rectangle 2"/>
          <p:cNvSpPr>
            <a:spLocks noChangeArrowheads="1"/>
          </p:cNvSpPr>
          <p:nvPr/>
        </p:nvSpPr>
        <p:spPr bwMode="auto">
          <a:xfrm>
            <a:off x="663243" y="4690903"/>
            <a:ext cx="5432757" cy="181483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sz="1600" dirty="0">
                <a:latin typeface="Abadi" panose="020B0604020104020204" pitchFamily="34" charset="0"/>
                <a:sym typeface="+mn-ea"/>
              </a:rPr>
              <a:t>We prepared our data for training a machine learning model by splitting it into training and testing sets.</a:t>
            </a:r>
            <a:endParaRPr lang="en-IN" sz="1600" cap="none" dirty="0">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effectLst/>
                <a:latin typeface="Abadi" panose="020B0604020104020204" pitchFamily="34" charset="0"/>
              </a:rPr>
              <a:t>The code imports the </a:t>
            </a:r>
            <a:r>
              <a:rPr kumimoji="0" lang="en-US" altLang="en-US" sz="1600" b="1" i="0" u="none" strike="noStrike" cap="none" normalizeH="0" baseline="0" dirty="0" err="1">
                <a:ln>
                  <a:noFill/>
                </a:ln>
                <a:solidFill>
                  <a:schemeClr val="accent4"/>
                </a:solidFill>
                <a:effectLst/>
                <a:latin typeface="Abadi" panose="020B0604020104020204" pitchFamily="34" charset="0"/>
              </a:rPr>
              <a:t>train_test_split</a:t>
            </a:r>
            <a:r>
              <a:rPr kumimoji="0" lang="en-US" altLang="en-US" sz="1600" b="0" i="0" u="none" strike="noStrike" cap="none" normalizeH="0" baseline="0" dirty="0">
                <a:ln>
                  <a:noFill/>
                </a:ln>
                <a:effectLst/>
                <a:latin typeface="Abadi" panose="020B0604020104020204" pitchFamily="34" charset="0"/>
              </a:rPr>
              <a:t> function from </a:t>
            </a:r>
            <a:r>
              <a:rPr kumimoji="0" lang="en-US" altLang="en-US" sz="1600" b="0" i="0" u="none" strike="noStrike" cap="none" normalizeH="0" baseline="0" dirty="0">
                <a:ln>
                  <a:noFill/>
                </a:ln>
                <a:solidFill>
                  <a:schemeClr val="accent4"/>
                </a:solidFill>
                <a:effectLst/>
                <a:latin typeface="Abadi" panose="020B0604020104020204" pitchFamily="34" charset="0"/>
              </a:rPr>
              <a:t>scikit-learn</a:t>
            </a:r>
            <a:r>
              <a:rPr kumimoji="0" lang="en-US" altLang="en-US" sz="1600" b="0" i="0" u="none" strike="noStrike" cap="none" normalizeH="0" baseline="0" dirty="0">
                <a:ln>
                  <a:noFill/>
                </a:ln>
                <a:effectLst/>
                <a:latin typeface="Abadi" panose="020B0604020104020204" pitchFamily="34" charset="0"/>
              </a:rPr>
              <a:t> and then splits the dataset into training and testing sets with 80% for training (</a:t>
            </a:r>
            <a:r>
              <a:rPr kumimoji="0" lang="en-US" altLang="en-US" sz="1600" b="1" i="0" u="none" strike="noStrike" cap="none" normalizeH="0" baseline="0" dirty="0" err="1">
                <a:ln>
                  <a:noFill/>
                </a:ln>
                <a:effectLst/>
                <a:latin typeface="Abadi" panose="020B0604020104020204" pitchFamily="34" charset="0"/>
              </a:rPr>
              <a:t>x_train</a:t>
            </a:r>
            <a:r>
              <a:rPr kumimoji="0" lang="en-US" altLang="en-US" sz="1600" b="0" i="0" u="none" strike="noStrike" cap="none" normalizeH="0" baseline="0" dirty="0">
                <a:ln>
                  <a:noFill/>
                </a:ln>
                <a:effectLst/>
                <a:latin typeface="Abadi" panose="020B0604020104020204" pitchFamily="34" charset="0"/>
              </a:rPr>
              <a:t>, </a:t>
            </a:r>
            <a:r>
              <a:rPr kumimoji="0" lang="en-US" altLang="en-US" sz="1600" b="1" i="0" u="none" strike="noStrike" cap="none" normalizeH="0" baseline="0" dirty="0" err="1">
                <a:ln>
                  <a:noFill/>
                </a:ln>
                <a:effectLst/>
                <a:latin typeface="Abadi" panose="020B0604020104020204" pitchFamily="34" charset="0"/>
              </a:rPr>
              <a:t>y_train</a:t>
            </a:r>
            <a:r>
              <a:rPr kumimoji="0" lang="en-US" altLang="en-US" sz="1600" b="0" i="0" u="none" strike="noStrike" cap="none" normalizeH="0" baseline="0" dirty="0">
                <a:ln>
                  <a:noFill/>
                </a:ln>
                <a:effectLst/>
                <a:latin typeface="Abadi" panose="020B0604020104020204" pitchFamily="34" charset="0"/>
              </a:rPr>
              <a:t>) and 20% for testing (</a:t>
            </a:r>
            <a:r>
              <a:rPr kumimoji="0" lang="en-US" altLang="en-US" sz="1600" b="1" i="0" u="none" strike="noStrike" cap="none" normalizeH="0" baseline="0" dirty="0" err="1">
                <a:ln>
                  <a:noFill/>
                </a:ln>
                <a:effectLst/>
                <a:latin typeface="Abadi" panose="020B0604020104020204" pitchFamily="34" charset="0"/>
              </a:rPr>
              <a:t>x_test</a:t>
            </a:r>
            <a:r>
              <a:rPr kumimoji="0" lang="en-US" altLang="en-US" sz="1600" b="0" i="0" u="none" strike="noStrike" cap="none" normalizeH="0" baseline="0" dirty="0">
                <a:ln>
                  <a:noFill/>
                </a:ln>
                <a:effectLst/>
                <a:latin typeface="Abadi" panose="020B0604020104020204" pitchFamily="34" charset="0"/>
              </a:rPr>
              <a:t>, </a:t>
            </a:r>
            <a:r>
              <a:rPr kumimoji="0" lang="en-US" altLang="en-US" sz="1600" b="1" i="0" u="none" strike="noStrike" cap="none" normalizeH="0" baseline="0" dirty="0" err="1">
                <a:ln>
                  <a:noFill/>
                </a:ln>
                <a:effectLst/>
                <a:latin typeface="Abadi" panose="020B0604020104020204" pitchFamily="34" charset="0"/>
              </a:rPr>
              <a:t>y_test</a:t>
            </a:r>
            <a:r>
              <a:rPr kumimoji="0" lang="en-US" altLang="en-US" sz="1600" b="0" i="0" u="none" strike="noStrike" cap="none" normalizeH="0" baseline="0" dirty="0">
                <a:ln>
                  <a:noFill/>
                </a:ln>
                <a:effectLst/>
                <a:latin typeface="Abadi" panose="020B0604020104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p:cNvSpPr/>
          <p:nvPr/>
        </p:nvSpPr>
        <p:spPr>
          <a:xfrm>
            <a:off x="1898313" y="251485"/>
            <a:ext cx="8798262" cy="853416"/>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solidFill>
                  <a:schemeClr val="accent2"/>
                </a:solidFill>
                <a:latin typeface="Abadi" panose="020B0604020104020204" pitchFamily="34" charset="0"/>
                <a:ea typeface="+mn-lt"/>
                <a:cs typeface="+mn-lt"/>
              </a:rPr>
              <a:t>Synthetic Minority Over-Sampling Technique (SMOTE)</a:t>
            </a:r>
          </a:p>
        </p:txBody>
      </p:sp>
      <p:pic>
        <p:nvPicPr>
          <p:cNvPr id="5" name="Picture 4"/>
          <p:cNvPicPr>
            <a:picLocks noChangeAspect="1"/>
          </p:cNvPicPr>
          <p:nvPr/>
        </p:nvPicPr>
        <p:blipFill>
          <a:blip r:embed="rId2"/>
          <a:stretch>
            <a:fillRect/>
          </a:stretch>
        </p:blipFill>
        <p:spPr>
          <a:xfrm>
            <a:off x="1435063" y="1014974"/>
            <a:ext cx="9322104" cy="2644200"/>
          </a:xfrm>
          <a:prstGeom prst="rect">
            <a:avLst/>
          </a:prstGeom>
        </p:spPr>
      </p:pic>
      <p:sp>
        <p:nvSpPr>
          <p:cNvPr id="7" name="Content Placeholder 6"/>
          <p:cNvSpPr>
            <a:spLocks noGrp="1"/>
          </p:cNvSpPr>
          <p:nvPr>
            <p:ph idx="1"/>
          </p:nvPr>
        </p:nvSpPr>
        <p:spPr>
          <a:xfrm>
            <a:off x="1520190" y="3877945"/>
            <a:ext cx="9321800" cy="2533015"/>
          </a:xfrm>
          <a:ln>
            <a:solidFill>
              <a:schemeClr val="tx1"/>
            </a:solidFill>
          </a:ln>
        </p:spPr>
        <p:txBody>
          <a:bodyPr>
            <a:normAutofit fontScale="90000"/>
          </a:bodyPr>
          <a:lstStyle/>
          <a:p>
            <a:pPr marL="0" indent="0">
              <a:buNone/>
            </a:pPr>
            <a:r>
              <a:rPr lang="en-US" sz="1800" dirty="0">
                <a:latin typeface="Abadi" panose="020B0604020104020204" pitchFamily="34" charset="0"/>
              </a:rPr>
              <a:t>The code employs the </a:t>
            </a:r>
            <a:r>
              <a:rPr lang="en-US" sz="1800" dirty="0">
                <a:solidFill>
                  <a:schemeClr val="accent4">
                    <a:lumMod val="75000"/>
                  </a:schemeClr>
                </a:solidFill>
                <a:latin typeface="Abadi" panose="020B0604020104020204" pitchFamily="34" charset="0"/>
              </a:rPr>
              <a:t>SMOTE</a:t>
            </a:r>
            <a:r>
              <a:rPr lang="en-US" sz="1800" dirty="0">
                <a:latin typeface="Abadi" panose="020B0604020104020204" pitchFamily="34" charset="0"/>
              </a:rPr>
              <a:t>  to address class imbalance in the training data (</a:t>
            </a:r>
            <a:r>
              <a:rPr lang="en-US" sz="1800" dirty="0" err="1">
                <a:latin typeface="Abadi" panose="020B0604020104020204" pitchFamily="34" charset="0"/>
              </a:rPr>
              <a:t>x_train</a:t>
            </a:r>
            <a:r>
              <a:rPr lang="en-US" sz="1800" dirty="0">
                <a:latin typeface="Abadi" panose="020B0604020104020204" pitchFamily="34" charset="0"/>
              </a:rPr>
              <a:t> and </a:t>
            </a:r>
            <a:r>
              <a:rPr lang="en-US" sz="1800" dirty="0" err="1">
                <a:latin typeface="Abadi" panose="020B0604020104020204" pitchFamily="34" charset="0"/>
              </a:rPr>
              <a:t>y_train</a:t>
            </a:r>
            <a:r>
              <a:rPr lang="en-US" sz="1800" dirty="0">
                <a:latin typeface="Abadi" panose="020B0604020104020204" pitchFamily="34" charset="0"/>
              </a:rPr>
              <a:t>). </a:t>
            </a:r>
          </a:p>
          <a:p>
            <a:pPr marL="0" indent="0">
              <a:buNone/>
            </a:pPr>
            <a:r>
              <a:rPr lang="en-US" sz="1800" dirty="0">
                <a:latin typeface="Abadi" panose="020B0604020104020204" pitchFamily="34" charset="0"/>
              </a:rPr>
              <a:t>SMOTE generates synthetic instances of minority classes, balancing the class distribution. </a:t>
            </a:r>
          </a:p>
          <a:p>
            <a:pPr marL="0" indent="0">
              <a:buNone/>
            </a:pPr>
            <a:r>
              <a:rPr lang="en-US" sz="1800" dirty="0">
                <a:latin typeface="Abadi" panose="020B0604020104020204" pitchFamily="34" charset="0"/>
              </a:rPr>
              <a:t>The resampled data is then split into training and testing sets, maintaining the oversampling integrity. </a:t>
            </a:r>
          </a:p>
          <a:p>
            <a:pPr marL="0" indent="0">
              <a:buNone/>
            </a:pPr>
            <a:r>
              <a:rPr lang="en-US" sz="1800" dirty="0">
                <a:latin typeface="Abadi" panose="020B0604020104020204" pitchFamily="34" charset="0"/>
              </a:rPr>
              <a:t>The resulting resampled training set has 864 instances, evenly distributed across three classes (Level 0, 1, 2).</a:t>
            </a:r>
            <a:endParaRPr lang="en-IN" sz="1800" dirty="0">
              <a:latin typeface="Abadi" panose="020B06040201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p:cNvSpPr/>
          <p:nvPr/>
        </p:nvSpPr>
        <p:spPr>
          <a:xfrm>
            <a:off x="1570990" y="488950"/>
            <a:ext cx="3551555" cy="987425"/>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b="1" dirty="0">
                <a:solidFill>
                  <a:srgbClr val="7FFBFE"/>
                </a:solidFill>
                <a:latin typeface="Abadi" panose="020B0604020104020204" pitchFamily="34" charset="0"/>
                <a:ea typeface="+mn-lt"/>
                <a:cs typeface="+mn-lt"/>
              </a:rPr>
              <a:t>Logistic Regression</a:t>
            </a:r>
          </a:p>
          <a:p>
            <a:pPr algn="ctr"/>
            <a:endParaRPr lang="en-US" dirty="0"/>
          </a:p>
        </p:txBody>
      </p:sp>
      <p:pic>
        <p:nvPicPr>
          <p:cNvPr id="5" name="Picture 4"/>
          <p:cNvPicPr>
            <a:picLocks noChangeAspect="1"/>
          </p:cNvPicPr>
          <p:nvPr/>
        </p:nvPicPr>
        <p:blipFill>
          <a:blip r:embed="rId2"/>
          <a:stretch>
            <a:fillRect/>
          </a:stretch>
        </p:blipFill>
        <p:spPr>
          <a:xfrm>
            <a:off x="940082" y="1423712"/>
            <a:ext cx="4466491" cy="4227215"/>
          </a:xfrm>
          <a:prstGeom prst="rect">
            <a:avLst/>
          </a:prstGeom>
        </p:spPr>
      </p:pic>
      <p:pic>
        <p:nvPicPr>
          <p:cNvPr id="7" name="Picture 6"/>
          <p:cNvPicPr>
            <a:picLocks noChangeAspect="1"/>
          </p:cNvPicPr>
          <p:nvPr/>
        </p:nvPicPr>
        <p:blipFill>
          <a:blip r:embed="rId3"/>
          <a:stretch>
            <a:fillRect/>
          </a:stretch>
        </p:blipFill>
        <p:spPr>
          <a:xfrm>
            <a:off x="5753099" y="454369"/>
            <a:ext cx="5498819" cy="1938686"/>
          </a:xfrm>
          <a:prstGeom prst="rect">
            <a:avLst/>
          </a:prstGeom>
        </p:spPr>
      </p:pic>
      <p:sp>
        <p:nvSpPr>
          <p:cNvPr id="9" name="Content Placeholder 8"/>
          <p:cNvSpPr>
            <a:spLocks noGrp="1"/>
          </p:cNvSpPr>
          <p:nvPr>
            <p:ph idx="1"/>
          </p:nvPr>
        </p:nvSpPr>
        <p:spPr>
          <a:xfrm>
            <a:off x="5753100" y="2642870"/>
            <a:ext cx="5275580" cy="3942715"/>
          </a:xfrm>
          <a:ln>
            <a:solidFill>
              <a:schemeClr val="tx1"/>
            </a:solidFill>
          </a:ln>
        </p:spPr>
        <p:txBody>
          <a:bodyPr>
            <a:normAutofit/>
          </a:bodyPr>
          <a:lstStyle/>
          <a:p>
            <a:r>
              <a:rPr lang="en-US" sz="1600" dirty="0">
                <a:latin typeface="Abadi" panose="020B0604020104020204" pitchFamily="34" charset="0"/>
              </a:rPr>
              <a:t>The code employs logistic regression for multi-class classification on the provided dataset. It conducts a 5-fold cross-validation, yielding an average accuracy of approximately 79.88%. </a:t>
            </a:r>
          </a:p>
          <a:p>
            <a:r>
              <a:rPr lang="en-US" sz="1600" dirty="0">
                <a:latin typeface="Abadi" panose="020B0604020104020204" pitchFamily="34" charset="0"/>
              </a:rPr>
              <a:t>The logistic regression model is then trained on the resampled training set (</a:t>
            </a:r>
            <a:r>
              <a:rPr lang="en-US" sz="1600" dirty="0" err="1">
                <a:latin typeface="Abadi" panose="020B0604020104020204" pitchFamily="34" charset="0"/>
              </a:rPr>
              <a:t>x_train</a:t>
            </a:r>
            <a:r>
              <a:rPr lang="en-US" sz="1600" dirty="0">
                <a:latin typeface="Abadi" panose="020B0604020104020204" pitchFamily="34" charset="0"/>
              </a:rPr>
              <a:t>, </a:t>
            </a:r>
            <a:r>
              <a:rPr lang="en-US" sz="1600" dirty="0" err="1">
                <a:latin typeface="Abadi" panose="020B0604020104020204" pitchFamily="34" charset="0"/>
              </a:rPr>
              <a:t>y_train</a:t>
            </a:r>
            <a:r>
              <a:rPr lang="en-US" sz="1600" dirty="0">
                <a:latin typeface="Abadi" panose="020B0604020104020204" pitchFamily="34" charset="0"/>
              </a:rPr>
              <a:t>) and evaluated on the test set, achieving an accuracy of 80.35%. </a:t>
            </a:r>
          </a:p>
          <a:p>
            <a:r>
              <a:rPr lang="en-US" sz="1600" dirty="0">
                <a:latin typeface="Abadi" panose="020B0604020104020204" pitchFamily="34" charset="0"/>
              </a:rPr>
              <a:t>The classification report provides a detailed breakdown of precision, recall, and F1-score for each class (Level 0, 1, 2), demonstrating the model's performance in predicting each class.</a:t>
            </a:r>
            <a:endParaRPr lang="en-IN" sz="1600" dirty="0">
              <a:latin typeface="Abadi" panose="020B06040201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56150" y="1312545"/>
            <a:ext cx="6339840" cy="5318125"/>
          </a:xfrm>
          <a:prstGeom prst="rect">
            <a:avLst/>
          </a:prstGeom>
        </p:spPr>
      </p:pic>
      <p:pic>
        <p:nvPicPr>
          <p:cNvPr id="6" name="Picture 5"/>
          <p:cNvPicPr>
            <a:picLocks noChangeAspect="1"/>
          </p:cNvPicPr>
          <p:nvPr/>
        </p:nvPicPr>
        <p:blipFill>
          <a:blip r:embed="rId3"/>
          <a:stretch>
            <a:fillRect/>
          </a:stretch>
        </p:blipFill>
        <p:spPr>
          <a:xfrm>
            <a:off x="5263515" y="6985"/>
            <a:ext cx="4127500" cy="1150620"/>
          </a:xfrm>
          <a:prstGeom prst="rect">
            <a:avLst/>
          </a:prstGeom>
        </p:spPr>
      </p:pic>
      <p:sp>
        <p:nvSpPr>
          <p:cNvPr id="4" name="Text Box 3"/>
          <p:cNvSpPr txBox="1"/>
          <p:nvPr/>
        </p:nvSpPr>
        <p:spPr>
          <a:xfrm>
            <a:off x="1012190" y="2741295"/>
            <a:ext cx="3305175" cy="829945"/>
          </a:xfrm>
          <a:prstGeom prst="rect">
            <a:avLst/>
          </a:prstGeom>
          <a:noFill/>
        </p:spPr>
        <p:txBody>
          <a:bodyPr wrap="square" rtlCol="0">
            <a:spAutoFit/>
          </a:bodyPr>
          <a:lstStyle/>
          <a:p>
            <a:r>
              <a:rPr lang="en-US" sz="2400"/>
              <a:t>Confusion matrix for Logistic Regression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30835" y="1807284"/>
            <a:ext cx="4612765" cy="4389843"/>
          </a:xfrm>
          <a:prstGeom prst="rect">
            <a:avLst/>
          </a:prstGeom>
        </p:spPr>
      </p:pic>
      <p:pic>
        <p:nvPicPr>
          <p:cNvPr id="8" name="Picture 7"/>
          <p:cNvPicPr>
            <a:picLocks noChangeAspect="1"/>
          </p:cNvPicPr>
          <p:nvPr/>
        </p:nvPicPr>
        <p:blipFill>
          <a:blip r:embed="rId3"/>
          <a:stretch>
            <a:fillRect/>
          </a:stretch>
        </p:blipFill>
        <p:spPr>
          <a:xfrm>
            <a:off x="6350891" y="373225"/>
            <a:ext cx="3996757" cy="2606976"/>
          </a:xfrm>
          <a:prstGeom prst="rect">
            <a:avLst/>
          </a:prstGeom>
        </p:spPr>
      </p:pic>
      <p:sp>
        <p:nvSpPr>
          <p:cNvPr id="10" name="Content Placeholder 9"/>
          <p:cNvSpPr>
            <a:spLocks noGrp="1"/>
          </p:cNvSpPr>
          <p:nvPr>
            <p:ph idx="1"/>
          </p:nvPr>
        </p:nvSpPr>
        <p:spPr>
          <a:xfrm>
            <a:off x="6248402" y="3157482"/>
            <a:ext cx="4845696" cy="3243317"/>
          </a:xfrm>
        </p:spPr>
        <p:txBody>
          <a:bodyPr>
            <a:normAutofit/>
          </a:bodyPr>
          <a:lstStyle/>
          <a:p>
            <a:r>
              <a:rPr lang="en-US" sz="1600" dirty="0">
                <a:latin typeface="Abadi" panose="020B0604020104020204" pitchFamily="34" charset="0"/>
              </a:rPr>
              <a:t>The above code contains Decision Tree Classification Model, which has mean cross validation of 1 and accuracy of 100%.</a:t>
            </a:r>
          </a:p>
          <a:p>
            <a:endParaRPr lang="en-US" sz="1600" dirty="0">
              <a:latin typeface="Abadi" panose="020B0604020104020204" pitchFamily="34" charset="0"/>
            </a:endParaRPr>
          </a:p>
          <a:p>
            <a:r>
              <a:rPr lang="en-US" sz="1600" dirty="0">
                <a:latin typeface="Abadi" panose="020B0604020104020204" pitchFamily="34" charset="0"/>
              </a:rPr>
              <a:t>This can be considered a best model to prediction. </a:t>
            </a:r>
          </a:p>
          <a:p>
            <a:endParaRPr lang="en-IN" sz="1600" dirty="0">
              <a:latin typeface="Abadi" panose="020B0604020104020204" pitchFamily="34" charset="0"/>
            </a:endParaRPr>
          </a:p>
        </p:txBody>
      </p:sp>
      <p:sp>
        <p:nvSpPr>
          <p:cNvPr id="4" name="Rectangle: Rounded Corners 2"/>
          <p:cNvSpPr/>
          <p:nvPr/>
        </p:nvSpPr>
        <p:spPr>
          <a:xfrm>
            <a:off x="1570990" y="488950"/>
            <a:ext cx="3551555" cy="987425"/>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solidFill>
                  <a:srgbClr val="7FFBFE"/>
                </a:solidFill>
              </a:rPr>
              <a:t>Decision Tree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useBgFill="1">
        <p:nvSpPr>
          <p:cNvPr id="57" name="Rectangle 56"/>
          <p:cNvSpPr>
            <a:spLocks noGrp="1" noRot="1" noChangeAspect="1" noMove="1" noResize="1" noEditPoints="1" noAdjustHandles="1" noChangeArrowheads="1" noChangeShapeType="1" noTextEdit="1"/>
          </p:cNvSpPr>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a:grpSpLocks noGrp="1" noUngrp="1" noRot="1" noChangeAspect="1" noMove="1" noResize="1"/>
          </p:cNvGrpSpPr>
          <p:nvPr/>
        </p:nvGrpSpPr>
        <p:grpSpPr>
          <a:xfrm>
            <a:off x="372533" y="0"/>
            <a:ext cx="598488" cy="1981201"/>
            <a:chOff x="194733" y="0"/>
            <a:chExt cx="598488" cy="1981201"/>
          </a:xfrm>
        </p:grpSpPr>
        <p:sp>
          <p:nvSpPr>
            <p:cNvPr id="11" name="Freeform 35"/>
            <p:cNvSpPr/>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12" name="Freeform 36"/>
            <p:cNvSpPr>
              <a:spLocks noEditPoints="1"/>
            </p:cNvSpPr>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13" name="Freeform 38"/>
            <p:cNvSpPr>
              <a:spLocks noEditPoints="1"/>
            </p:cNvSpPr>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4" name="Freeform 39"/>
            <p:cNvSpPr/>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15" name="Freeform 40"/>
            <p:cNvSpPr>
              <a:spLocks noEditPoints="1"/>
            </p:cNvSpPr>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16" name="Rectangle 41"/>
            <p:cNvSpPr>
              <a:spLocks noChangeArrowheads="1"/>
            </p:cNvSpPr>
            <p:nvPr/>
          </p:nvSpPr>
          <p:spPr bwMode="auto">
            <a:xfrm flipV="1">
              <a:off x="693208" y="0"/>
              <a:ext cx="23813" cy="252413"/>
            </a:xfrm>
            <a:prstGeom prst="rect">
              <a:avLst/>
            </a:prstGeom>
            <a:solidFill>
              <a:schemeClr val="tx2">
                <a:alpha val="80000"/>
              </a:schemeClr>
            </a:solidFill>
            <a:ln>
              <a:noFill/>
            </a:ln>
          </p:spPr>
          <p:txBody>
            <a:bodyPr/>
            <a:lstStyle/>
            <a:p>
              <a:endParaRPr lang="en-IN"/>
            </a:p>
          </p:txBody>
        </p:sp>
      </p:grpSp>
      <p:grpSp>
        <p:nvGrpSpPr>
          <p:cNvPr id="18" name="Group 17"/>
          <p:cNvGrpSpPr>
            <a:grpSpLocks noGrp="1" noUngrp="1" noRot="1" noChangeAspect="1" noMove="1" noResize="1"/>
          </p:cNvGrpSpPr>
          <p:nvPr/>
        </p:nvGrpSpPr>
        <p:grpSpPr>
          <a:xfrm>
            <a:off x="11085512" y="0"/>
            <a:ext cx="650875" cy="1730375"/>
            <a:chOff x="11347978" y="0"/>
            <a:chExt cx="650875" cy="1730375"/>
          </a:xfrm>
        </p:grpSpPr>
        <p:sp>
          <p:nvSpPr>
            <p:cNvPr id="19" name="Freeform 32"/>
            <p:cNvSpPr/>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0" name="Freeform 33"/>
            <p:cNvSpPr>
              <a:spLocks noEditPoints="1"/>
            </p:cNvSpPr>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1" name="Freeform 34"/>
            <p:cNvSpPr>
              <a:spLocks noEditPoints="1"/>
            </p:cNvSpPr>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2" name="Freeform 37"/>
            <p:cNvSpPr/>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24" name="Group 23"/>
          <p:cNvGrpSpPr>
            <a:grpSpLocks noGrp="1" noUngrp="1" noRot="1" noChangeAspect="1" noMove="1" noResize="1"/>
          </p:cNvGrpSpPr>
          <p:nvPr/>
        </p:nvGrpSpPr>
        <p:grpSpPr>
          <a:xfrm flipH="1">
            <a:off x="440267" y="5118101"/>
            <a:ext cx="650875" cy="1730375"/>
            <a:chOff x="118533" y="5118101"/>
            <a:chExt cx="650875" cy="1730375"/>
          </a:xfrm>
        </p:grpSpPr>
        <p:sp>
          <p:nvSpPr>
            <p:cNvPr id="25" name="Freeform 32"/>
            <p:cNvSpPr/>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IN"/>
            </a:p>
          </p:txBody>
        </p:sp>
        <p:sp>
          <p:nvSpPr>
            <p:cNvPr id="26" name="Freeform 33"/>
            <p:cNvSpPr>
              <a:spLocks noEditPoints="1"/>
            </p:cNvSpPr>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IN"/>
            </a:p>
          </p:txBody>
        </p:sp>
        <p:sp>
          <p:nvSpPr>
            <p:cNvPr id="27" name="Freeform 34"/>
            <p:cNvSpPr>
              <a:spLocks noEditPoints="1"/>
            </p:cNvSpPr>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28" name="Freeform 37"/>
            <p:cNvSpPr/>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IN"/>
            </a:p>
          </p:txBody>
        </p:sp>
      </p:grpSp>
      <p:grpSp>
        <p:nvGrpSpPr>
          <p:cNvPr id="30" name="Group 29"/>
          <p:cNvGrpSpPr>
            <a:grpSpLocks noGrp="1" noUngrp="1" noRot="1" noChangeAspect="1" noMove="1" noResize="1"/>
          </p:cNvGrpSpPr>
          <p:nvPr/>
        </p:nvGrpSpPr>
        <p:grpSpPr>
          <a:xfrm flipH="1">
            <a:off x="11229445" y="4867275"/>
            <a:ext cx="598488" cy="1981201"/>
            <a:chOff x="11424178" y="4867275"/>
            <a:chExt cx="598488" cy="1981201"/>
          </a:xfrm>
        </p:grpSpPr>
        <p:sp>
          <p:nvSpPr>
            <p:cNvPr id="31" name="Freeform 35"/>
            <p:cNvSpPr/>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IN"/>
            </a:p>
          </p:txBody>
        </p:sp>
        <p:sp>
          <p:nvSpPr>
            <p:cNvPr id="32" name="Freeform 36"/>
            <p:cNvSpPr>
              <a:spLocks noEditPoints="1"/>
            </p:cNvSpPr>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IN"/>
            </a:p>
          </p:txBody>
        </p:sp>
        <p:sp>
          <p:nvSpPr>
            <p:cNvPr id="33" name="Freeform 38"/>
            <p:cNvSpPr>
              <a:spLocks noEditPoints="1"/>
            </p:cNvSpPr>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4" name="Freeform 39"/>
            <p:cNvSpPr/>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IN"/>
            </a:p>
          </p:txBody>
        </p:sp>
        <p:sp>
          <p:nvSpPr>
            <p:cNvPr id="35" name="Freeform 40"/>
            <p:cNvSpPr>
              <a:spLocks noEditPoints="1"/>
            </p:cNvSpPr>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IN"/>
            </a:p>
          </p:txBody>
        </p:sp>
        <p:sp>
          <p:nvSpPr>
            <p:cNvPr id="36" name="Rectangle 41"/>
            <p:cNvSpPr>
              <a:spLocks noChangeArrowheads="1"/>
            </p:cNvSpPr>
            <p:nvPr/>
          </p:nvSpPr>
          <p:spPr bwMode="auto">
            <a:xfrm>
              <a:off x="11922653" y="6596063"/>
              <a:ext cx="23813" cy="252413"/>
            </a:xfrm>
            <a:prstGeom prst="rect">
              <a:avLst/>
            </a:prstGeom>
            <a:solidFill>
              <a:schemeClr val="tx2">
                <a:alpha val="80000"/>
              </a:schemeClr>
            </a:solidFill>
            <a:ln>
              <a:noFill/>
            </a:ln>
          </p:spPr>
          <p:txBody>
            <a:bodyPr/>
            <a:lstStyle/>
            <a:p>
              <a:endParaRPr lang="en-IN"/>
            </a:p>
          </p:txBody>
        </p:sp>
      </p:grpSp>
      <p:sp>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p:cNvSpPr>
            <a:spLocks noGrp="1" noRot="1" noChangeAspect="1" noMove="1" noResize="1" noEditPoints="1" noAdjustHandles="1" noChangeArrowheads="1" noChangeShapeType="1" noTextEdit="1"/>
          </p:cNvSpPr>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71625" y="1498600"/>
            <a:ext cx="9048115" cy="916940"/>
          </a:xfrm>
        </p:spPr>
        <p:txBody>
          <a:bodyPr anchor="ctr">
            <a:normAutofit fontScale="90000"/>
          </a:bodyPr>
          <a:lstStyle/>
          <a:p>
            <a:pPr>
              <a:lnSpc>
                <a:spcPct val="100000"/>
              </a:lnSpc>
            </a:pPr>
            <a:r>
              <a:rPr kumimoji="0" lang="en-US" altLang="en-IN" sz="3100" b="0" i="0" u="none" strike="noStrike" kern="1200" cap="all" spc="0" normalizeH="0" baseline="0" noProof="0">
                <a:ln>
                  <a:noFill/>
                </a:ln>
                <a:solidFill>
                  <a:schemeClr val="accent2">
                    <a:lumMod val="75000"/>
                  </a:schemeClr>
                </a:solidFill>
                <a:effectLst/>
                <a:uLnTx/>
                <a:uFillTx/>
                <a:latin typeface="Times New Roman Regular" panose="02020603050405020304" charset="0"/>
                <a:ea typeface="+mj-ea"/>
                <a:cs typeface="Times New Roman Regular" panose="02020603050405020304" charset="0"/>
              </a:rPr>
              <a:t>Hypothesis</a:t>
            </a:r>
            <a:br>
              <a:rPr lang="en-IN" sz="2000">
                <a:solidFill>
                  <a:srgbClr val="82FFFF">
                    <a:lumMod val="50000"/>
                  </a:srgbClr>
                </a:solidFill>
                <a:latin typeface="Abadi" panose="020B0604020104020204" pitchFamily="34" charset="0"/>
              </a:rPr>
            </a:br>
            <a:br>
              <a:rPr kumimoji="0" lang="en-US" sz="2000" b="0" i="0" u="none" strike="noStrike" kern="100" cap="none" spc="0" normalizeH="0" baseline="0" noProof="0">
                <a:ln>
                  <a:noFill/>
                </a:ln>
                <a:solidFill>
                  <a:prstClr val="white"/>
                </a:solidFill>
                <a:effectLst/>
                <a:uLnTx/>
                <a:uFillTx/>
                <a:latin typeface="Abadi" panose="020B0604020104020204" pitchFamily="34" charset="0"/>
                <a:ea typeface="Calibri" panose="020F0502020204030204" pitchFamily="34" charset="0"/>
                <a:cs typeface="Times New Roman" panose="02020603050405020304" pitchFamily="18" charset="0"/>
              </a:rPr>
            </a:br>
            <a:endParaRPr lang="en-IN" sz="1800" dirty="0">
              <a:solidFill>
                <a:srgbClr val="FFFFFF"/>
              </a:solidFill>
            </a:endParaRPr>
          </a:p>
        </p:txBody>
      </p:sp>
      <p:sp>
        <p:nvSpPr>
          <p:cNvPr id="3" name="Content Placeholder 2"/>
          <p:cNvSpPr>
            <a:spLocks noGrp="1"/>
          </p:cNvSpPr>
          <p:nvPr>
            <p:ph idx="1"/>
          </p:nvPr>
        </p:nvSpPr>
        <p:spPr>
          <a:xfrm>
            <a:off x="1581150" y="2136775"/>
            <a:ext cx="9048115" cy="3633470"/>
          </a:xfrm>
        </p:spPr>
        <p:txBody>
          <a:bodyPr anchor="ctr">
            <a:noAutofit/>
          </a:bodyPr>
          <a:lstStyle/>
          <a:p>
            <a:pPr>
              <a:lnSpc>
                <a:spcPct val="110000"/>
              </a:lnSpc>
              <a:buFont typeface="Wingdings" panose="05000000000000000000" charset="0"/>
              <a:buChar char=""/>
            </a:pPr>
            <a:r>
              <a:rPr lang="en-US" sz="1800" b="1" u="sng" kern="100" dirty="0">
                <a:effectLst/>
                <a:latin typeface="Times New Roman Bold" panose="02020603050405020304" charset="0"/>
                <a:ea typeface="Calibri" panose="020F0502020204030204" pitchFamily="34" charset="0"/>
                <a:cs typeface="Times New Roman Bold" panose="02020603050405020304" charset="0"/>
                <a:sym typeface="+mn-ea"/>
              </a:rPr>
              <a:t>Null Hypothesis</a:t>
            </a: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 : There is a no significant association between the risk factors (age, passive smoking, obesity, dust allergy, occupational hazards, genetic risk, air pollution) and the levels of lung cancer.</a:t>
            </a:r>
            <a:endParaRPr lang="en-US" sz="1800" kern="100" cap="none" dirty="0">
              <a:effectLst/>
              <a:latin typeface="Times New Roman Regular" panose="02020603050405020304" charset="0"/>
              <a:ea typeface="Calibri" panose="020F0502020204030204" pitchFamily="34" charset="0"/>
              <a:cs typeface="Times New Roman Regular" panose="02020603050405020304" charset="0"/>
              <a:sym typeface="+mn-ea"/>
            </a:endParaRPr>
          </a:p>
          <a:p>
            <a:pPr>
              <a:lnSpc>
                <a:spcPct val="110000"/>
              </a:lnSpc>
              <a:buFont typeface="Wingdings" panose="05000000000000000000" charset="0"/>
              <a:buChar char=""/>
            </a:pPr>
            <a:endParaRPr lang="en-US" sz="1800" kern="100" cap="none" dirty="0">
              <a:effectLst/>
              <a:latin typeface="Times New Roman Regular" panose="02020603050405020304" charset="0"/>
              <a:ea typeface="Calibri" panose="020F0502020204030204" pitchFamily="34" charset="0"/>
              <a:cs typeface="Times New Roman Regular" panose="02020603050405020304" charset="0"/>
              <a:sym typeface="+mn-ea"/>
            </a:endParaRPr>
          </a:p>
          <a:p>
            <a:pPr>
              <a:lnSpc>
                <a:spcPct val="110000"/>
              </a:lnSpc>
              <a:buFont typeface="Wingdings" panose="05000000000000000000" charset="0"/>
              <a:buChar char=""/>
            </a:pP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 </a:t>
            </a:r>
            <a:r>
              <a:rPr lang="en-US" sz="1800" b="1" u="sng" kern="100" dirty="0">
                <a:effectLst/>
                <a:latin typeface="Times New Roman Bold" panose="02020603050405020304" charset="0"/>
                <a:ea typeface="Calibri" panose="020F0502020204030204" pitchFamily="34" charset="0"/>
                <a:cs typeface="Times New Roman Bold" panose="02020603050405020304" charset="0"/>
                <a:sym typeface="+mn-ea"/>
              </a:rPr>
              <a:t>Alternate Hypothesis</a:t>
            </a:r>
            <a:r>
              <a:rPr lang="en-US" sz="1800" kern="100" dirty="0">
                <a:effectLst/>
                <a:latin typeface="Times New Roman Regular" panose="02020603050405020304" charset="0"/>
                <a:ea typeface="Calibri" panose="020F0502020204030204" pitchFamily="34" charset="0"/>
                <a:cs typeface="Times New Roman Regular" panose="02020603050405020304" charset="0"/>
                <a:sym typeface="+mn-ea"/>
              </a:rPr>
              <a:t> : There is a significant association between the risk factors (age, passive smoking, obesity, dust allergy, occupational hazards, genetic risk, air pollution) and the levels of lung cancer. </a:t>
            </a:r>
            <a:endParaRPr lang="en-US" sz="1800" kern="100" dirty="0">
              <a:solidFill>
                <a:srgbClr val="FFFFFF"/>
              </a:solidFill>
              <a:effectLst/>
              <a:latin typeface="Times New Roman Regular" panose="02020603050405020304" charset="0"/>
              <a:ea typeface="Calibri" panose="020F0502020204030204" pitchFamily="34" charset="0"/>
              <a:cs typeface="Times New Roman Regular" panose="0202060305040502030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87018" y="1494820"/>
            <a:ext cx="6096031" cy="5278966"/>
          </a:xfrm>
          <a:prstGeom prst="rect">
            <a:avLst/>
          </a:prstGeom>
        </p:spPr>
      </p:pic>
      <p:pic>
        <p:nvPicPr>
          <p:cNvPr id="8" name="Picture 7"/>
          <p:cNvPicPr>
            <a:picLocks noChangeAspect="1"/>
          </p:cNvPicPr>
          <p:nvPr/>
        </p:nvPicPr>
        <p:blipFill>
          <a:blip r:embed="rId3"/>
          <a:stretch>
            <a:fillRect/>
          </a:stretch>
        </p:blipFill>
        <p:spPr>
          <a:xfrm>
            <a:off x="4987018" y="138452"/>
            <a:ext cx="6357606" cy="1300014"/>
          </a:xfrm>
          <a:prstGeom prst="rect">
            <a:avLst/>
          </a:prstGeom>
        </p:spPr>
      </p:pic>
      <p:sp>
        <p:nvSpPr>
          <p:cNvPr id="2" name="Text Box 1"/>
          <p:cNvSpPr txBox="1"/>
          <p:nvPr/>
        </p:nvSpPr>
        <p:spPr>
          <a:xfrm>
            <a:off x="1012190" y="2741295"/>
            <a:ext cx="3305175" cy="829945"/>
          </a:xfrm>
          <a:prstGeom prst="rect">
            <a:avLst/>
          </a:prstGeom>
          <a:noFill/>
        </p:spPr>
        <p:txBody>
          <a:bodyPr wrap="square" rtlCol="0">
            <a:spAutoFit/>
          </a:bodyPr>
          <a:lstStyle/>
          <a:p>
            <a:r>
              <a:rPr lang="en-US" sz="2400"/>
              <a:t>Confusion matrix for Decision Tree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Rounded Corners 3"/>
          <p:cNvSpPr/>
          <p:nvPr/>
        </p:nvSpPr>
        <p:spPr>
          <a:xfrm>
            <a:off x="1403052" y="722598"/>
            <a:ext cx="3700372" cy="1143798"/>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b="1" dirty="0">
                <a:solidFill>
                  <a:srgbClr val="7FFBFE"/>
                </a:solidFill>
                <a:latin typeface="Abadi" panose="020B0604020104020204" pitchFamily="34" charset="0"/>
                <a:ea typeface="+mn-lt"/>
                <a:cs typeface="+mn-lt"/>
              </a:rPr>
              <a:t>Gaussian Naive Bayes</a:t>
            </a:r>
            <a:endParaRPr lang="en-US" sz="2400" dirty="0">
              <a:solidFill>
                <a:srgbClr val="7FFBFE"/>
              </a:solidFill>
              <a:latin typeface="Abadi" panose="020B0604020104020204" pitchFamily="34" charset="0"/>
            </a:endParaRPr>
          </a:p>
        </p:txBody>
      </p:sp>
      <p:pic>
        <p:nvPicPr>
          <p:cNvPr id="6" name="Picture 5"/>
          <p:cNvPicPr>
            <a:picLocks noChangeAspect="1"/>
          </p:cNvPicPr>
          <p:nvPr/>
        </p:nvPicPr>
        <p:blipFill>
          <a:blip r:embed="rId2"/>
          <a:stretch>
            <a:fillRect/>
          </a:stretch>
        </p:blipFill>
        <p:spPr>
          <a:xfrm>
            <a:off x="1403052" y="2038635"/>
            <a:ext cx="4092295" cy="4198984"/>
          </a:xfrm>
          <a:prstGeom prst="rect">
            <a:avLst/>
          </a:prstGeom>
        </p:spPr>
      </p:pic>
      <p:sp>
        <p:nvSpPr>
          <p:cNvPr id="10" name="Content Placeholder 9"/>
          <p:cNvSpPr>
            <a:spLocks noGrp="1"/>
          </p:cNvSpPr>
          <p:nvPr>
            <p:ph idx="1"/>
          </p:nvPr>
        </p:nvSpPr>
        <p:spPr>
          <a:xfrm>
            <a:off x="5983605" y="3275330"/>
            <a:ext cx="4689475" cy="2761615"/>
          </a:xfrm>
          <a:ln>
            <a:solidFill>
              <a:schemeClr val="tx1"/>
            </a:solidFill>
          </a:ln>
        </p:spPr>
        <p:txBody>
          <a:bodyPr>
            <a:normAutofit/>
          </a:bodyPr>
          <a:lstStyle/>
          <a:p>
            <a:pPr marL="0" indent="0">
              <a:buNone/>
            </a:pPr>
            <a:r>
              <a:rPr lang="en-US" sz="1800" dirty="0"/>
              <a:t> The above model exhibits moderate performance with a mean cross-validation accuracy of 62%. </a:t>
            </a:r>
          </a:p>
          <a:p>
            <a:pPr marL="0" indent="0">
              <a:buNone/>
            </a:pPr>
            <a:endParaRPr lang="en-US" sz="1800" dirty="0"/>
          </a:p>
          <a:p>
            <a:pPr marL="0" indent="0">
              <a:buNone/>
            </a:pPr>
            <a:r>
              <a:rPr lang="en-US" sz="1800" dirty="0"/>
              <a:t>During testing, the model achieves an accuracy of 70.52%, demonstrating fair predictive capability. </a:t>
            </a:r>
          </a:p>
          <a:p>
            <a:endParaRPr lang="en-US" sz="1800" dirty="0"/>
          </a:p>
        </p:txBody>
      </p:sp>
      <p:pic>
        <p:nvPicPr>
          <p:cNvPr id="14" name="Picture 13"/>
          <p:cNvPicPr>
            <a:picLocks noChangeAspect="1"/>
          </p:cNvPicPr>
          <p:nvPr/>
        </p:nvPicPr>
        <p:blipFill>
          <a:blip r:embed="rId3"/>
          <a:stretch>
            <a:fillRect/>
          </a:stretch>
        </p:blipFill>
        <p:spPr>
          <a:xfrm>
            <a:off x="5837854" y="495025"/>
            <a:ext cx="5156584" cy="235537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12272" y="1465919"/>
            <a:ext cx="6680004" cy="5224185"/>
          </a:xfrm>
          <a:prstGeom prst="rect">
            <a:avLst/>
          </a:prstGeom>
        </p:spPr>
      </p:pic>
      <p:sp>
        <p:nvSpPr>
          <p:cNvPr id="4" name="Rectangle: Rounded Corners 3"/>
          <p:cNvSpPr/>
          <p:nvPr/>
        </p:nvSpPr>
        <p:spPr>
          <a:xfrm>
            <a:off x="418588" y="2557672"/>
            <a:ext cx="3780188" cy="174265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7FFBFE"/>
              </a:solidFill>
              <a:latin typeface="Abadi" panose="020B0604020104020204" pitchFamily="34" charset="0"/>
            </a:endParaRPr>
          </a:p>
        </p:txBody>
      </p:sp>
      <p:pic>
        <p:nvPicPr>
          <p:cNvPr id="8" name="Picture 7"/>
          <p:cNvPicPr>
            <a:picLocks noChangeAspect="1"/>
          </p:cNvPicPr>
          <p:nvPr/>
        </p:nvPicPr>
        <p:blipFill rotWithShape="1">
          <a:blip r:embed="rId3"/>
          <a:srcRect l="778" t="3703" r="-279" b="-1"/>
          <a:stretch>
            <a:fillRect/>
          </a:stretch>
        </p:blipFill>
        <p:spPr>
          <a:xfrm>
            <a:off x="4412272" y="74590"/>
            <a:ext cx="6469373" cy="1391329"/>
          </a:xfrm>
          <a:prstGeom prst="rect">
            <a:avLst/>
          </a:prstGeom>
        </p:spPr>
      </p:pic>
      <p:sp>
        <p:nvSpPr>
          <p:cNvPr id="2" name="Text Box 1"/>
          <p:cNvSpPr txBox="1"/>
          <p:nvPr/>
        </p:nvSpPr>
        <p:spPr>
          <a:xfrm>
            <a:off x="727075" y="2741295"/>
            <a:ext cx="3590290" cy="829945"/>
          </a:xfrm>
          <a:prstGeom prst="rect">
            <a:avLst/>
          </a:prstGeom>
          <a:noFill/>
        </p:spPr>
        <p:txBody>
          <a:bodyPr wrap="square" rtlCol="0">
            <a:spAutoFit/>
          </a:bodyPr>
          <a:lstStyle/>
          <a:p>
            <a:r>
              <a:rPr lang="en-US" sz="2400"/>
              <a:t>Confusion matrix for Gaussian Naive Bayes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Rounded Corners 2"/>
          <p:cNvSpPr/>
          <p:nvPr/>
        </p:nvSpPr>
        <p:spPr>
          <a:xfrm>
            <a:off x="1180561" y="840511"/>
            <a:ext cx="3795622" cy="1006415"/>
          </a:xfrm>
          <a:prstGeom prst="round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solidFill>
                  <a:srgbClr val="7FFBFE"/>
                </a:solidFill>
                <a:ea typeface="+mn-lt"/>
                <a:cs typeface="+mn-lt"/>
              </a:rPr>
              <a:t>Random Forest Classification</a:t>
            </a:r>
            <a:endParaRPr lang="en-US" sz="2800" dirty="0">
              <a:solidFill>
                <a:srgbClr val="7FFBFE"/>
              </a:solidFill>
            </a:endParaRPr>
          </a:p>
        </p:txBody>
      </p:sp>
      <p:pic>
        <p:nvPicPr>
          <p:cNvPr id="5" name="Picture 4"/>
          <p:cNvPicPr>
            <a:picLocks noChangeAspect="1"/>
          </p:cNvPicPr>
          <p:nvPr/>
        </p:nvPicPr>
        <p:blipFill>
          <a:blip r:embed="rId2"/>
          <a:stretch>
            <a:fillRect/>
          </a:stretch>
        </p:blipFill>
        <p:spPr>
          <a:xfrm>
            <a:off x="1054550" y="2088046"/>
            <a:ext cx="4436468" cy="3929443"/>
          </a:xfrm>
          <a:prstGeom prst="rect">
            <a:avLst/>
          </a:prstGeom>
        </p:spPr>
      </p:pic>
      <p:pic>
        <p:nvPicPr>
          <p:cNvPr id="7" name="Picture 6"/>
          <p:cNvPicPr>
            <a:picLocks noChangeAspect="1"/>
          </p:cNvPicPr>
          <p:nvPr/>
        </p:nvPicPr>
        <p:blipFill>
          <a:blip r:embed="rId3"/>
          <a:stretch>
            <a:fillRect/>
          </a:stretch>
        </p:blipFill>
        <p:spPr>
          <a:xfrm>
            <a:off x="6210577" y="284921"/>
            <a:ext cx="4436468" cy="2752626"/>
          </a:xfrm>
          <a:prstGeom prst="rect">
            <a:avLst/>
          </a:prstGeom>
        </p:spPr>
      </p:pic>
      <p:sp>
        <p:nvSpPr>
          <p:cNvPr id="9" name="Content Placeholder 8"/>
          <p:cNvSpPr>
            <a:spLocks noGrp="1"/>
          </p:cNvSpPr>
          <p:nvPr>
            <p:ph idx="1"/>
          </p:nvPr>
        </p:nvSpPr>
        <p:spPr>
          <a:xfrm>
            <a:off x="5810250" y="3295649"/>
            <a:ext cx="5237161" cy="2495551"/>
          </a:xfrm>
          <a:ln>
            <a:solidFill>
              <a:schemeClr val="tx1"/>
            </a:solidFill>
          </a:ln>
        </p:spPr>
        <p:txBody>
          <a:bodyPr>
            <a:normAutofit fontScale="87500" lnSpcReduction="10000"/>
          </a:bodyPr>
          <a:lstStyle/>
          <a:p>
            <a:pPr marL="0" indent="0">
              <a:buNone/>
            </a:pPr>
            <a:r>
              <a:rPr lang="en-US" sz="2000" dirty="0">
                <a:latin typeface="Abadi" panose="020B0604020104020204" pitchFamily="34" charset="0"/>
              </a:rPr>
              <a:t>The Random Forest Classification Model achieves exceptional performance, demonstrating perfect cross-validation accuracy (100%) and 100% accuracy on the test set. </a:t>
            </a:r>
          </a:p>
          <a:p>
            <a:pPr marL="0" indent="0">
              <a:buNone/>
            </a:pPr>
            <a:endParaRPr lang="en-US" altLang="en-IN" sz="2000" dirty="0">
              <a:latin typeface="Abadi" panose="020B0604020104020204" pitchFamily="34" charset="0"/>
            </a:endParaRPr>
          </a:p>
          <a:p>
            <a:pPr marL="0" indent="0">
              <a:buNone/>
            </a:pPr>
            <a:r>
              <a:rPr lang="en-US" altLang="en-IN" sz="2000" dirty="0">
                <a:latin typeface="Abadi" panose="020B0604020104020204" pitchFamily="34" charset="0"/>
              </a:rPr>
              <a:t>This model can also be considered as a best model for prediction.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49537" y="1483589"/>
            <a:ext cx="6092651" cy="5257800"/>
          </a:xfrm>
          <a:prstGeom prst="rect">
            <a:avLst/>
          </a:prstGeom>
        </p:spPr>
      </p:pic>
      <p:sp>
        <p:nvSpPr>
          <p:cNvPr id="4" name="Rectangle: Rounded Corners 3"/>
          <p:cNvSpPr/>
          <p:nvPr/>
        </p:nvSpPr>
        <p:spPr>
          <a:xfrm>
            <a:off x="621321" y="2607573"/>
            <a:ext cx="3474818" cy="139525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7FFBFE"/>
              </a:solidFill>
              <a:latin typeface="Abadi" panose="020B0604020104020204" pitchFamily="34" charset="0"/>
            </a:endParaRPr>
          </a:p>
        </p:txBody>
      </p:sp>
      <p:pic>
        <p:nvPicPr>
          <p:cNvPr id="6" name="Picture 5"/>
          <p:cNvPicPr>
            <a:picLocks noChangeAspect="1"/>
          </p:cNvPicPr>
          <p:nvPr/>
        </p:nvPicPr>
        <p:blipFill>
          <a:blip r:embed="rId3"/>
          <a:stretch>
            <a:fillRect/>
          </a:stretch>
        </p:blipFill>
        <p:spPr>
          <a:xfrm>
            <a:off x="5049537" y="116611"/>
            <a:ext cx="6605533" cy="1366978"/>
          </a:xfrm>
          <a:prstGeom prst="rect">
            <a:avLst/>
          </a:prstGeom>
        </p:spPr>
      </p:pic>
      <p:sp>
        <p:nvSpPr>
          <p:cNvPr id="2" name="Text Box 1"/>
          <p:cNvSpPr txBox="1"/>
          <p:nvPr/>
        </p:nvSpPr>
        <p:spPr>
          <a:xfrm>
            <a:off x="1012190" y="2741295"/>
            <a:ext cx="3305175" cy="829945"/>
          </a:xfrm>
          <a:prstGeom prst="rect">
            <a:avLst/>
          </a:prstGeom>
          <a:noFill/>
        </p:spPr>
        <p:txBody>
          <a:bodyPr wrap="square" rtlCol="0">
            <a:spAutoFit/>
          </a:bodyPr>
          <a:lstStyle/>
          <a:p>
            <a:r>
              <a:rPr lang="en-US" sz="2400"/>
              <a:t>Confusion matrix for Random Forest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4" name="Rectangle: Rounded Corners 3"/>
          <p:cNvSpPr/>
          <p:nvPr/>
        </p:nvSpPr>
        <p:spPr>
          <a:xfrm>
            <a:off x="7800975" y="1522095"/>
            <a:ext cx="3940175" cy="290957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rgbClr val="70D9DA"/>
                </a:solidFill>
                <a:latin typeface="Abadi" panose="020B0604020104020204" pitchFamily="34" charset="0"/>
                <a:ea typeface="+mn-lt"/>
                <a:cs typeface="+mn-lt"/>
              </a:rPr>
              <a:t>Bar plot to compare the Model performance</a:t>
            </a:r>
          </a:p>
        </p:txBody>
      </p:sp>
      <p:pic>
        <p:nvPicPr>
          <p:cNvPr id="6" name="Picture 5"/>
          <p:cNvPicPr>
            <a:picLocks noChangeAspect="1"/>
          </p:cNvPicPr>
          <p:nvPr/>
        </p:nvPicPr>
        <p:blipFill>
          <a:blip r:embed="rId2"/>
          <a:stretch>
            <a:fillRect/>
          </a:stretch>
        </p:blipFill>
        <p:spPr>
          <a:xfrm>
            <a:off x="1668027" y="5444891"/>
            <a:ext cx="5721684" cy="1240013"/>
          </a:xfrm>
          <a:prstGeom prst="rect">
            <a:avLst/>
          </a:prstGeom>
        </p:spPr>
      </p:pic>
      <p:pic>
        <p:nvPicPr>
          <p:cNvPr id="8" name="Picture 7"/>
          <p:cNvPicPr>
            <a:picLocks noChangeAspect="1"/>
          </p:cNvPicPr>
          <p:nvPr/>
        </p:nvPicPr>
        <p:blipFill>
          <a:blip r:embed="rId3"/>
          <a:stretch>
            <a:fillRect/>
          </a:stretch>
        </p:blipFill>
        <p:spPr>
          <a:xfrm>
            <a:off x="1343607" y="245851"/>
            <a:ext cx="6124389" cy="510991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3" name="Rectangle: Rounded Corners 2"/>
          <p:cNvSpPr/>
          <p:nvPr/>
        </p:nvSpPr>
        <p:spPr>
          <a:xfrm>
            <a:off x="2036792" y="269376"/>
            <a:ext cx="8485637" cy="114499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000000"/>
              </a:solidFill>
            </a:endParaRPr>
          </a:p>
          <a:p>
            <a:pPr algn="ctr"/>
            <a:r>
              <a:rPr lang="en-US" sz="2800" b="1">
                <a:solidFill>
                  <a:srgbClr val="4FC5DB"/>
                </a:solidFill>
                <a:latin typeface="+mj-lt"/>
              </a:rPr>
              <a:t>Classification accuracy scores for four Machine learning models </a:t>
            </a:r>
            <a:endParaRPr lang="en-US" b="1">
              <a:solidFill>
                <a:srgbClr val="4FC5DB"/>
              </a:solidFill>
              <a:latin typeface="+mj-lt"/>
            </a:endParaRPr>
          </a:p>
          <a:p>
            <a:pPr algn="ctr"/>
            <a:endParaRPr lang="en-US"/>
          </a:p>
        </p:txBody>
      </p:sp>
      <p:pic>
        <p:nvPicPr>
          <p:cNvPr id="5" name="Picture 4"/>
          <p:cNvPicPr>
            <a:picLocks noChangeAspect="1"/>
          </p:cNvPicPr>
          <p:nvPr/>
        </p:nvPicPr>
        <p:blipFill>
          <a:blip r:embed="rId2"/>
          <a:stretch>
            <a:fillRect/>
          </a:stretch>
        </p:blipFill>
        <p:spPr>
          <a:xfrm>
            <a:off x="1139016" y="1712893"/>
            <a:ext cx="7481285" cy="3838822"/>
          </a:xfrm>
          <a:prstGeom prst="rect">
            <a:avLst/>
          </a:prstGeom>
        </p:spPr>
      </p:pic>
      <p:sp>
        <p:nvSpPr>
          <p:cNvPr id="6" name="TextBox 5"/>
          <p:cNvSpPr txBox="1"/>
          <p:nvPr/>
        </p:nvSpPr>
        <p:spPr>
          <a:xfrm>
            <a:off x="8780106" y="1859339"/>
            <a:ext cx="2771193" cy="424624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a:t>Among the four models, Decision tree and Random forest classifier was the best-fitting model</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Decision Tree and Random Forest models achieved perfect accuracy (100%), suggesting they correctly predicted all instances.</a:t>
            </a:r>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5" name="Rectangle: Rounded Corners 4"/>
          <p:cNvSpPr/>
          <p:nvPr/>
        </p:nvSpPr>
        <p:spPr>
          <a:xfrm>
            <a:off x="1166327" y="682844"/>
            <a:ext cx="2624623" cy="535732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accent2"/>
                </a:solidFill>
              </a:rPr>
              <a:t>ROC Curve</a:t>
            </a:r>
          </a:p>
        </p:txBody>
      </p:sp>
      <p:pic>
        <p:nvPicPr>
          <p:cNvPr id="7" name="Picture 6"/>
          <p:cNvPicPr>
            <a:picLocks noChangeAspect="1"/>
          </p:cNvPicPr>
          <p:nvPr/>
        </p:nvPicPr>
        <p:blipFill>
          <a:blip r:embed="rId2"/>
          <a:stretch>
            <a:fillRect/>
          </a:stretch>
        </p:blipFill>
        <p:spPr>
          <a:xfrm>
            <a:off x="4470095" y="830231"/>
            <a:ext cx="6424217" cy="535732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545" y="2656205"/>
            <a:ext cx="7027545" cy="1838960"/>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954492" y="3128430"/>
            <a:ext cx="6163736" cy="762902"/>
          </a:xfrm>
        </p:spPr>
        <p:txBody>
          <a:bodyPr>
            <a:normAutofit/>
          </a:bodyPr>
          <a:lstStyle/>
          <a:p>
            <a:pPr algn="ctr"/>
            <a:r>
              <a:rPr lang="en-US" altLang="en-IN" sz="4000" dirty="0">
                <a:solidFill>
                  <a:srgbClr val="FFFFFF"/>
                </a:solidFill>
                <a:latin typeface="Abadi" panose="020B0604020104020204" pitchFamily="34" charset="0"/>
              </a:rPr>
              <a:t>Results</a:t>
            </a: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p:cNvSpPr>
            <a:spLocks noGrp="1" noRot="1" noChangeAspect="1" noMove="1" noResize="1" noEditPoints="1" noAdjustHandles="1" noChangeArrowheads="1" noChangeShapeType="1" noTextEdit="1"/>
          </p:cNvSpPr>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noGrp="1" noRot="1" noChangeAspect="1" noMove="1" noResize="1" noEditPoints="1" noAdjustHandles="1" noChangeArrowheads="1" noChangeShapeType="1" noTextEdit="1"/>
          </p:cNvSpPr>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a:grpSpLocks noGrp="1" noUngrp="1" noRot="1" noChangeAspect="1" noMove="1" noResize="1"/>
          </p:cNvGrpSpPr>
          <p:nvPr/>
        </p:nvGrpSpPr>
        <p:grpSpPr>
          <a:xfrm>
            <a:off x="-14288" y="0"/>
            <a:ext cx="1220788" cy="6858001"/>
            <a:chOff x="-14288" y="0"/>
            <a:chExt cx="1220788" cy="6858001"/>
          </a:xfrm>
          <a:solidFill>
            <a:srgbClr val="000000">
              <a:alpha val="25000"/>
            </a:srgbClr>
          </a:solidFill>
        </p:grpSpPr>
        <p:sp>
          <p:nvSpPr>
            <p:cNvPr id="49"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50"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1"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2"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53"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54"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55"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56"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57"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8"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59"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60"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61"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62"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63"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64"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65"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66"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67"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68"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69"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0"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71"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72"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3"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4"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75"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144992" y="1082673"/>
            <a:ext cx="2865837" cy="4708528"/>
          </a:xfrm>
        </p:spPr>
        <p:txBody>
          <a:bodyPr>
            <a:normAutofit/>
          </a:bodyPr>
          <a:lstStyle/>
          <a:p>
            <a:pPr algn="ctr"/>
            <a:r>
              <a:rPr lang="en-US" sz="4000">
                <a:solidFill>
                  <a:srgbClr val="FFFFFF"/>
                </a:solidFill>
              </a:rPr>
              <a:t>Results </a:t>
            </a:r>
          </a:p>
        </p:txBody>
      </p:sp>
      <p:sp>
        <p:nvSpPr>
          <p:cNvPr id="3" name="Content Placeholder 2"/>
          <p:cNvSpPr>
            <a:spLocks noGrp="1"/>
          </p:cNvSpPr>
          <p:nvPr>
            <p:ph idx="1"/>
          </p:nvPr>
        </p:nvSpPr>
        <p:spPr>
          <a:xfrm>
            <a:off x="4962295" y="1279526"/>
            <a:ext cx="6726618" cy="4956174"/>
          </a:xfrm>
        </p:spPr>
        <p:txBody>
          <a:bodyPr vert="horz" lIns="91440" tIns="45720" rIns="91440" bIns="45720" rtlCol="0" anchor="ctr">
            <a:normAutofit/>
          </a:bodyPr>
          <a:lstStyle/>
          <a:p>
            <a:r>
              <a:rPr lang="en-US" sz="2400"/>
              <a:t>We are rejecting the null hypothesis</a:t>
            </a:r>
          </a:p>
          <a:p>
            <a:r>
              <a:rPr lang="en-US">
                <a:ea typeface="+mn-lt"/>
                <a:cs typeface="+mn-lt"/>
              </a:rPr>
              <a:t>There is a significant association between the risk factors and the levels of lung cancer. </a:t>
            </a:r>
          </a:p>
          <a:p>
            <a:r>
              <a:rPr lang="en-US">
                <a:ea typeface="+mn-lt"/>
                <a:cs typeface="+mn-lt"/>
              </a:rPr>
              <a:t>Among all the factors, Obesity has a high correlation with the lung cancer risk.</a:t>
            </a:r>
          </a:p>
          <a:p>
            <a:r>
              <a:rPr lang="en-US">
                <a:ea typeface="+mn-lt"/>
                <a:cs typeface="+mn-lt"/>
              </a:rPr>
              <a:t>Random Forest and Decision Tree Models are considered the best machine learning models for prediction. </a:t>
            </a:r>
          </a:p>
          <a:p>
            <a:endParaRPr lang="en-US" sz="2000">
              <a:ea typeface="+mn-lt"/>
              <a:cs typeface="+mn-lt"/>
            </a:endParaRPr>
          </a:p>
          <a:p>
            <a:pPr marL="0" indent="0">
              <a:buNone/>
            </a:pPr>
            <a:endParaRPr 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0009" y="338819"/>
            <a:ext cx="9799524" cy="833764"/>
          </a:xfrm>
        </p:spPr>
        <p:txBody>
          <a:bodyPr>
            <a:normAutofit/>
          </a:bodyPr>
          <a:lstStyle/>
          <a:p>
            <a:pPr algn="ctr"/>
            <a:r>
              <a:rPr lang="en-IN" sz="2800" b="1" dirty="0">
                <a:solidFill>
                  <a:srgbClr val="002060"/>
                </a:solidFill>
                <a:latin typeface="Times New Roman Bold" panose="02020603050405020304" charset="0"/>
                <a:cs typeface="Times New Roman Bold" panose="02020603050405020304" charset="0"/>
              </a:rPr>
              <a:t>METHODOLOGY</a:t>
            </a:r>
          </a:p>
        </p:txBody>
      </p:sp>
      <p:graphicFrame>
        <p:nvGraphicFramePr>
          <p:cNvPr id="98" name="Content Placeholder 2"/>
          <p:cNvGraphicFramePr>
            <a:graphicFrameLocks noGrp="1"/>
          </p:cNvGraphicFramePr>
          <p:nvPr>
            <p:ph idx="1"/>
            <p:extLst>
              <p:ext uri="{D42A27DB-BD31-4B8C-83A1-F6EECF244321}">
                <p14:modId xmlns:p14="http://schemas.microsoft.com/office/powerpoint/2010/main" val="1154708390"/>
              </p:ext>
            </p:extLst>
          </p:nvPr>
        </p:nvGraphicFramePr>
        <p:xfrm>
          <a:off x="620506" y="1368164"/>
          <a:ext cx="10951285" cy="451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545" y="2656205"/>
            <a:ext cx="7027545" cy="1838960"/>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825909" y="3095360"/>
            <a:ext cx="6332592" cy="834340"/>
          </a:xfrm>
        </p:spPr>
        <p:txBody>
          <a:bodyPr>
            <a:normAutofit/>
          </a:bodyPr>
          <a:lstStyle/>
          <a:p>
            <a:pPr algn="ctr"/>
            <a:r>
              <a:rPr lang="en-US" altLang="en-IN" sz="4000">
                <a:solidFill>
                  <a:srgbClr val="FFFFFF"/>
                </a:solidFill>
                <a:latin typeface="Abadi" panose="020B0604020104020204" pitchFamily="34" charset="0"/>
              </a:rPr>
              <a:t>Limitati0ns</a:t>
            </a:r>
            <a:endParaRPr lang="en-US" altLang="en-IN" sz="4000" dirty="0">
              <a:solidFill>
                <a:srgbClr val="FFFFFF"/>
              </a:solidFill>
              <a:latin typeface="Abadi" panose="020B0604020104020204" pitchFamily="34" charset="0"/>
            </a:endParaRPr>
          </a:p>
        </p:txBody>
      </p:sp>
    </p:spTree>
    <p:extLst>
      <p:ext uri="{BB962C8B-B14F-4D97-AF65-F5344CB8AC3E}">
        <p14:creationId xmlns:p14="http://schemas.microsoft.com/office/powerpoint/2010/main" val="477299112"/>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949F0C3-D850-AB4D-C713-D57DD719B20F}"/>
              </a:ext>
            </a:extLst>
          </p:cNvPr>
          <p:cNvSpPr>
            <a:spLocks noGrp="1"/>
          </p:cNvSpPr>
          <p:nvPr>
            <p:ph idx="1"/>
          </p:nvPr>
        </p:nvSpPr>
        <p:spPr>
          <a:xfrm>
            <a:off x="1638300" y="2145452"/>
            <a:ext cx="8096250" cy="2693976"/>
          </a:xfrm>
        </p:spPr>
        <p:txBody>
          <a:bodyPr>
            <a:normAutofit fontScale="92500" lnSpcReduction="10000"/>
          </a:bodyPr>
          <a:lstStyle/>
          <a:p>
            <a:r>
              <a:rPr lang="en-US" sz="20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Limited dataset: </a:t>
            </a:r>
            <a:r>
              <a:rPr lang="en-US" sz="2000">
                <a:latin typeface="Times New Roman" panose="02020603050405020304" pitchFamily="18" charset="0"/>
                <a:cs typeface="Times New Roman" panose="02020603050405020304" pitchFamily="18" charset="0"/>
              </a:rPr>
              <a:t>The dataset only contains 1000 patients, which may limit the ability to train highly complex machine learning models or detect subtle patterns in the data. More data would strengthen the analysis.</a:t>
            </a:r>
          </a:p>
          <a:p>
            <a:pPr marL="0" indent="0">
              <a:buNone/>
            </a:pPr>
            <a:endParaRPr lang="en-US" sz="2000">
              <a:latin typeface="Times New Roman" panose="02020603050405020304" pitchFamily="18" charset="0"/>
              <a:cs typeface="Times New Roman" panose="02020603050405020304" pitchFamily="18" charset="0"/>
            </a:endParaRPr>
          </a:p>
          <a:p>
            <a:r>
              <a:rPr lang="en-US" sz="20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Focus on a limited set of risk factors: </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analysis is focusing on a handful of risk factors like smoking, occupational hazards etc. But there may be other important risk factors not captured in the data that could improve prediction.</a:t>
            </a:r>
            <a:endParaRPr lang="en-US" sz="2000">
              <a:solidFill>
                <a:schemeClr val="tx2"/>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3451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545" y="2656205"/>
            <a:ext cx="7027545" cy="1838960"/>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825909" y="3095360"/>
            <a:ext cx="6332592" cy="834340"/>
          </a:xfrm>
        </p:spPr>
        <p:txBody>
          <a:bodyPr>
            <a:normAutofit/>
          </a:bodyPr>
          <a:lstStyle/>
          <a:p>
            <a:pPr algn="ctr"/>
            <a:r>
              <a:rPr lang="en-US" altLang="en-IN" sz="4000" dirty="0">
                <a:solidFill>
                  <a:srgbClr val="FFFFFF"/>
                </a:solidFill>
                <a:latin typeface="Abadi" panose="020B0604020104020204" pitchFamily="34" charset="0"/>
              </a:rPr>
              <a:t>References</a:t>
            </a:r>
          </a:p>
        </p:txBody>
      </p: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p:cNvSpPr>
            <a:spLocks noGrp="1" noRot="1" noChangeAspect="1" noMove="1" noResize="1" noEditPoints="1" noAdjustHandles="1" noChangeArrowheads="1" noChangeShapeType="1" noTextEdit="1"/>
          </p:cNvSpPr>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noGrp="1" noRot="1" noChangeAspect="1" noMove="1" noResize="1" noEditPoints="1" noAdjustHandles="1" noChangeArrowheads="1" noChangeShapeType="1" noTextEdit="1"/>
          </p:cNvSpPr>
          <p:nvPr/>
        </p:nvSpPr>
        <p:spPr>
          <a:xfrm>
            <a:off x="0" y="9525"/>
            <a:ext cx="507365"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a:grpSpLocks noGrp="1" noUngrp="1" noRot="1" noChangeAspect="1" noMove="1" noResize="1"/>
          </p:cNvGrpSpPr>
          <p:nvPr/>
        </p:nvGrpSpPr>
        <p:grpSpPr>
          <a:xfrm>
            <a:off x="-14288" y="0"/>
            <a:ext cx="1220788" cy="6858001"/>
            <a:chOff x="-14288" y="0"/>
            <a:chExt cx="1220788" cy="6858001"/>
          </a:xfrm>
          <a:solidFill>
            <a:srgbClr val="000000">
              <a:alpha val="25000"/>
            </a:srgbClr>
          </a:solidFill>
        </p:grpSpPr>
        <p:sp>
          <p:nvSpPr>
            <p:cNvPr id="49"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50"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51"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2"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53"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54"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55"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56"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57"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58"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59"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60"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61"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62"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63"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64"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65"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66"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67"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68"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69"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0"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71"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72"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3"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74"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75"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6" name="Text Box 5"/>
          <p:cNvSpPr txBox="1"/>
          <p:nvPr/>
        </p:nvSpPr>
        <p:spPr>
          <a:xfrm>
            <a:off x="1087439" y="636588"/>
            <a:ext cx="10002202" cy="4524315"/>
          </a:xfrm>
          <a:prstGeom prst="rect">
            <a:avLst/>
          </a:prstGeom>
          <a:noFill/>
        </p:spPr>
        <p:txBody>
          <a:bodyPr wrap="square" rtlCol="0">
            <a:spAutoFit/>
          </a:bodyPr>
          <a:lstStyle/>
          <a:p>
            <a:r>
              <a:rPr lang="en-US"/>
              <a:t>Ahmad, A. S., &amp; Mayya, A. M. (2020). A new tool to predict lung cancer based on risk factors. Heliyon, 6(2), e03402. https://doi.org/10.1016/j.heliyon.2020.e03402</a:t>
            </a:r>
          </a:p>
          <a:p>
            <a:endParaRPr lang="en-US"/>
          </a:p>
          <a:p>
            <a:r>
              <a:rPr lang="en-US"/>
              <a:t>Darling, G., Tammemägi, M. C., Schmidt, H., Buchanan, D., Leung, Y., McGarry, C., &amp;</a:t>
            </a:r>
          </a:p>
          <a:p>
            <a:r>
              <a:rPr lang="en-US"/>
              <a:t>Rabeneck, L. (2021). Organized Lung Cancer Screening Pilot: Informing a Province-</a:t>
            </a:r>
          </a:p>
          <a:p>
            <a:r>
              <a:rPr lang="en-US"/>
              <a:t>Wide program in Ontario, Canada. The Annals of Thoracic Surgery, 111(6), 1805–1811.</a:t>
            </a:r>
          </a:p>
          <a:p>
            <a:r>
              <a:rPr lang="en-US"/>
              <a:t>https://doi.org/10.1016/j.athoracsur.2020.07.051</a:t>
            </a:r>
          </a:p>
          <a:p>
            <a:endParaRPr lang="en-US"/>
          </a:p>
          <a:p>
            <a:endParaRPr lang="en-US"/>
          </a:p>
          <a:p>
            <a:r>
              <a:rPr lang="en-US"/>
              <a:t>International Agency for Research on Cancer. (2012). Chemical agents and related occupations.</a:t>
            </a:r>
          </a:p>
          <a:p>
            <a:r>
              <a:rPr lang="en-US"/>
              <a:t>NCBI Bookshelf. https://www.ncbi.nlm.nih.gov/books/NBK304416/</a:t>
            </a:r>
          </a:p>
          <a:p>
            <a:endParaRPr lang="en-US"/>
          </a:p>
          <a:p>
            <a:r>
              <a:rPr lang="en-US"/>
              <a:t>Rushton, L., Hutchings, S., Fortunato, L., Young, C., Evans, G. S., Brown, T., Bevan, R., Slack,</a:t>
            </a:r>
          </a:p>
          <a:p>
            <a:r>
              <a:rPr lang="en-US"/>
              <a:t>R., Holmes, P., Bagga, S., Cherrie, J. W., &amp; Van Tongeren, M. (2012). Occupational</a:t>
            </a:r>
          </a:p>
          <a:p>
            <a:r>
              <a:rPr lang="en-US"/>
              <a:t>cancer burden in Great Britain. British Journal of Cancer, 107(S1), S3–S7.</a:t>
            </a:r>
          </a:p>
          <a:p>
            <a:r>
              <a:rPr lang="en-US"/>
              <a:t>https://doi.org/10.1038/bjc.2012.112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545" y="2656205"/>
            <a:ext cx="7027545" cy="1838960"/>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959095" y="3229658"/>
            <a:ext cx="5978529" cy="686702"/>
          </a:xfrm>
        </p:spPr>
        <p:txBody>
          <a:bodyPr>
            <a:normAutofit/>
          </a:bodyPr>
          <a:lstStyle/>
          <a:p>
            <a:pPr algn="ctr"/>
            <a:r>
              <a:rPr lang="en-US" altLang="en-IN" sz="4000" dirty="0">
                <a:solidFill>
                  <a:srgbClr val="FFFFFF"/>
                </a:solidFill>
                <a:latin typeface="Abadi" panose="020B0604020104020204" pitchFamily="34" charset="0"/>
              </a:rPr>
              <a:t>Appendix</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0B9C772-1968-CDBA-C6FF-66852A66EED0}"/>
              </a:ext>
            </a:extLst>
          </p:cNvPr>
          <p:cNvSpPr>
            <a:spLocks noGrp="1"/>
          </p:cNvSpPr>
          <p:nvPr>
            <p:ph type="title"/>
          </p:nvPr>
        </p:nvSpPr>
        <p:spPr>
          <a:xfrm>
            <a:off x="549957" y="486167"/>
            <a:ext cx="3629025" cy="1293244"/>
          </a:xfrm>
        </p:spPr>
        <p:txBody>
          <a:bodyPr vert="horz" lIns="91440" tIns="45720" rIns="91440" bIns="45720" rtlCol="0" anchor="b">
            <a:noAutofit/>
          </a:bodyPr>
          <a:lstStyle/>
          <a:p>
            <a:pPr algn="ctr"/>
            <a:r>
              <a:rPr lang="en-US" sz="4000" kern="1200" cap="none">
                <a:ln w="0"/>
                <a:solidFill>
                  <a:schemeClr val="accent1"/>
                </a:solidFill>
                <a:effectLst>
                  <a:outerShdw blurRad="38100" dist="25400" dir="5400000" algn="ctr" rotWithShape="0">
                    <a:srgbClr val="6E747A">
                      <a:alpha val="43000"/>
                    </a:srgbClr>
                  </a:outerShdw>
                </a:effectLst>
                <a:latin typeface="+mj-lt"/>
                <a:ea typeface="+mj-ea"/>
                <a:cs typeface="+mj-cs"/>
              </a:rPr>
              <a:t>Installing</a:t>
            </a:r>
            <a:r>
              <a:rPr lang="en-US" sz="4000" kern="1200" cap="none">
                <a:solidFill>
                  <a:schemeClr val="accent6">
                    <a:lumMod val="60000"/>
                    <a:lumOff val="40000"/>
                  </a:schemeClr>
                </a:solidFill>
                <a:latin typeface="+mj-lt"/>
                <a:ea typeface="+mj-ea"/>
                <a:cs typeface="+mj-cs"/>
              </a:rPr>
              <a:t> </a:t>
            </a:r>
            <a:r>
              <a:rPr lang="en-US" sz="4000" kern="1200" cap="none">
                <a:ln w="0"/>
                <a:solidFill>
                  <a:schemeClr val="accent1"/>
                </a:solidFill>
                <a:effectLst>
                  <a:outerShdw blurRad="38100" dist="25400" dir="5400000" algn="ctr" rotWithShape="0">
                    <a:srgbClr val="6E747A">
                      <a:alpha val="43000"/>
                    </a:srgbClr>
                  </a:outerShdw>
                </a:effectLst>
                <a:latin typeface="+mj-lt"/>
                <a:ea typeface="+mj-ea"/>
                <a:cs typeface="+mj-cs"/>
              </a:rPr>
              <a:t>packages</a:t>
            </a:r>
            <a:endParaRPr lang="en-US" sz="4000" kern="1200" cap="none">
              <a:solidFill>
                <a:schemeClr val="accent6">
                  <a:lumMod val="60000"/>
                  <a:lumOff val="40000"/>
                </a:schemeClr>
              </a:solidFill>
              <a:latin typeface="+mj-lt"/>
              <a:ea typeface="+mj-ea"/>
              <a:cs typeface="+mj-cs"/>
            </a:endParaRP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82CA80C-4CFE-CA66-47F9-33805DE45A5B}"/>
              </a:ext>
            </a:extLst>
          </p:cNvPr>
          <p:cNvPicPr>
            <a:picLocks noChangeAspect="1"/>
          </p:cNvPicPr>
          <p:nvPr/>
        </p:nvPicPr>
        <p:blipFill>
          <a:blip r:embed="rId2"/>
          <a:stretch>
            <a:fillRect/>
          </a:stretch>
        </p:blipFill>
        <p:spPr>
          <a:xfrm>
            <a:off x="134245" y="2236009"/>
            <a:ext cx="4076517" cy="2082696"/>
          </a:xfrm>
          <a:prstGeom prst="rect">
            <a:avLst/>
          </a:prstGeom>
        </p:spPr>
      </p:pic>
      <p:pic>
        <p:nvPicPr>
          <p:cNvPr id="5" name="Picture 4">
            <a:extLst>
              <a:ext uri="{FF2B5EF4-FFF2-40B4-BE49-F238E27FC236}">
                <a16:creationId xmlns:a16="http://schemas.microsoft.com/office/drawing/2014/main" id="{FE8B8B4F-3D6B-E282-2D51-91BBF87302AB}"/>
              </a:ext>
            </a:extLst>
          </p:cNvPr>
          <p:cNvPicPr>
            <a:picLocks noChangeAspect="1"/>
          </p:cNvPicPr>
          <p:nvPr/>
        </p:nvPicPr>
        <p:blipFill>
          <a:blip r:embed="rId3"/>
          <a:stretch>
            <a:fillRect/>
          </a:stretch>
        </p:blipFill>
        <p:spPr>
          <a:xfrm>
            <a:off x="4250926" y="693063"/>
            <a:ext cx="7630412" cy="3679169"/>
          </a:xfrm>
          <a:prstGeom prst="rect">
            <a:avLst/>
          </a:prstGeom>
        </p:spPr>
      </p:pic>
      <p:pic>
        <p:nvPicPr>
          <p:cNvPr id="9" name="Picture 8">
            <a:extLst>
              <a:ext uri="{FF2B5EF4-FFF2-40B4-BE49-F238E27FC236}">
                <a16:creationId xmlns:a16="http://schemas.microsoft.com/office/drawing/2014/main" id="{F2ABC426-5A9A-3B6F-480A-BA5079EED4DD}"/>
              </a:ext>
            </a:extLst>
          </p:cNvPr>
          <p:cNvPicPr>
            <a:picLocks noChangeAspect="1"/>
          </p:cNvPicPr>
          <p:nvPr/>
        </p:nvPicPr>
        <p:blipFill>
          <a:blip r:embed="rId4"/>
          <a:stretch>
            <a:fillRect/>
          </a:stretch>
        </p:blipFill>
        <p:spPr>
          <a:xfrm>
            <a:off x="4210762" y="4382089"/>
            <a:ext cx="7727350" cy="1295512"/>
          </a:xfrm>
          <a:prstGeom prst="rect">
            <a:avLst/>
          </a:prstGeom>
        </p:spPr>
      </p:pic>
    </p:spTree>
    <p:extLst>
      <p:ext uri="{BB962C8B-B14F-4D97-AF65-F5344CB8AC3E}">
        <p14:creationId xmlns:p14="http://schemas.microsoft.com/office/powerpoint/2010/main" val="1145099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0B9C772-1968-CDBA-C6FF-66852A66EED0}"/>
              </a:ext>
            </a:extLst>
          </p:cNvPr>
          <p:cNvSpPr>
            <a:spLocks noGrp="1"/>
          </p:cNvSpPr>
          <p:nvPr>
            <p:ph type="title"/>
          </p:nvPr>
        </p:nvSpPr>
        <p:spPr>
          <a:xfrm>
            <a:off x="3390900" y="607989"/>
            <a:ext cx="4966517" cy="741856"/>
          </a:xfrm>
          <a:noFill/>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p>
            <a:pPr algn="ctr"/>
            <a:r>
              <a:rPr lang="en-US" sz="4400" kern="1200" cap="none">
                <a:ln w="0"/>
                <a:solidFill>
                  <a:schemeClr val="accent1"/>
                </a:solidFill>
                <a:effectLst>
                  <a:outerShdw blurRad="38100" dist="25400" dir="5400000" algn="ctr" rotWithShape="0">
                    <a:srgbClr val="6E747A">
                      <a:alpha val="43000"/>
                    </a:srgbClr>
                  </a:outerShdw>
                </a:effectLst>
                <a:latin typeface="+mj-lt"/>
                <a:ea typeface="+mj-ea"/>
                <a:cs typeface="+mj-cs"/>
              </a:rPr>
              <a:t>Chi-Square Tests</a:t>
            </a: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9A0E5CAE-1913-7C5C-861A-E7C8F036EE1C}"/>
              </a:ext>
            </a:extLst>
          </p:cNvPr>
          <p:cNvPicPr>
            <a:picLocks noChangeAspect="1"/>
          </p:cNvPicPr>
          <p:nvPr/>
        </p:nvPicPr>
        <p:blipFill>
          <a:blip r:embed="rId2"/>
          <a:stretch>
            <a:fillRect/>
          </a:stretch>
        </p:blipFill>
        <p:spPr>
          <a:xfrm>
            <a:off x="3070456" y="2688857"/>
            <a:ext cx="6080928" cy="3582507"/>
          </a:xfrm>
          <a:prstGeom prst="rect">
            <a:avLst/>
          </a:prstGeom>
        </p:spPr>
      </p:pic>
      <p:sp>
        <p:nvSpPr>
          <p:cNvPr id="26" name="TextBox 25">
            <a:extLst>
              <a:ext uri="{FF2B5EF4-FFF2-40B4-BE49-F238E27FC236}">
                <a16:creationId xmlns:a16="http://schemas.microsoft.com/office/drawing/2014/main" id="{AD55A72F-F548-CA7D-CA28-F5FF389B843F}"/>
              </a:ext>
            </a:extLst>
          </p:cNvPr>
          <p:cNvSpPr txBox="1"/>
          <p:nvPr/>
        </p:nvSpPr>
        <p:spPr>
          <a:xfrm>
            <a:off x="4032552" y="1936480"/>
            <a:ext cx="4324865" cy="369332"/>
          </a:xfrm>
          <a:prstGeom prst="rect">
            <a:avLst/>
          </a:prstGeom>
          <a:noFill/>
        </p:spPr>
        <p:txBody>
          <a:bodyPr wrap="square" rtlCol="0">
            <a:spAutoFit/>
          </a:bodyPr>
          <a:lstStyle/>
          <a:p>
            <a:r>
              <a:rPr lang="en-IN">
                <a:solidFill>
                  <a:schemeClr val="accent6">
                    <a:lumMod val="60000"/>
                    <a:lumOff val="40000"/>
                  </a:schemeClr>
                </a:solidFill>
              </a:rPr>
              <a:t>Dust Allergy and Cancer risk level</a:t>
            </a:r>
          </a:p>
        </p:txBody>
      </p:sp>
    </p:spTree>
    <p:extLst>
      <p:ext uri="{BB962C8B-B14F-4D97-AF65-F5344CB8AC3E}">
        <p14:creationId xmlns:p14="http://schemas.microsoft.com/office/powerpoint/2010/main" val="412600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0B9C772-1968-CDBA-C6FF-66852A66EED0}"/>
              </a:ext>
            </a:extLst>
          </p:cNvPr>
          <p:cNvSpPr>
            <a:spLocks noGrp="1"/>
          </p:cNvSpPr>
          <p:nvPr>
            <p:ph type="title"/>
          </p:nvPr>
        </p:nvSpPr>
        <p:spPr>
          <a:xfrm>
            <a:off x="773693" y="916601"/>
            <a:ext cx="4922257" cy="702649"/>
          </a:xfrm>
        </p:spPr>
        <p:txBody>
          <a:bodyPr vert="horz" lIns="91440" tIns="45720" rIns="91440" bIns="45720" rtlCol="0" anchor="b">
            <a:noAutofit/>
          </a:bodyPr>
          <a:lstStyle/>
          <a:p>
            <a:pPr algn="ctr"/>
            <a:r>
              <a:rPr lang="en-US" sz="2000" kern="1200" cap="none">
                <a:ln w="0"/>
                <a:solidFill>
                  <a:schemeClr val="accent1"/>
                </a:solidFill>
                <a:effectLst>
                  <a:outerShdw blurRad="38100" dist="25400" dir="5400000" algn="ctr" rotWithShape="0">
                    <a:srgbClr val="6E747A">
                      <a:alpha val="43000"/>
                    </a:srgbClr>
                  </a:outerShdw>
                </a:effectLst>
                <a:latin typeface="+mj-lt"/>
                <a:ea typeface="+mj-ea"/>
                <a:cs typeface="+mj-cs"/>
              </a:rPr>
              <a:t>Occupational Hazards and cancer risk level</a:t>
            </a:r>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2B80DFD1-6935-94E9-1419-DBDCE5BF600E}"/>
              </a:ext>
            </a:extLst>
          </p:cNvPr>
          <p:cNvPicPr>
            <a:picLocks noChangeAspect="1"/>
          </p:cNvPicPr>
          <p:nvPr/>
        </p:nvPicPr>
        <p:blipFill>
          <a:blip r:embed="rId2"/>
          <a:stretch>
            <a:fillRect/>
          </a:stretch>
        </p:blipFill>
        <p:spPr>
          <a:xfrm>
            <a:off x="5817787" y="170884"/>
            <a:ext cx="5600520" cy="3052070"/>
          </a:xfrm>
          <a:prstGeom prst="rect">
            <a:avLst/>
          </a:prstGeom>
        </p:spPr>
      </p:pic>
      <p:sp>
        <p:nvSpPr>
          <p:cNvPr id="9" name="TextBox 8">
            <a:extLst>
              <a:ext uri="{FF2B5EF4-FFF2-40B4-BE49-F238E27FC236}">
                <a16:creationId xmlns:a16="http://schemas.microsoft.com/office/drawing/2014/main" id="{A1BD64D1-F467-627D-ADF1-7E7DBEF12680}"/>
              </a:ext>
            </a:extLst>
          </p:cNvPr>
          <p:cNvSpPr txBox="1"/>
          <p:nvPr/>
        </p:nvSpPr>
        <p:spPr>
          <a:xfrm>
            <a:off x="6197561" y="5110353"/>
            <a:ext cx="4327564" cy="461665"/>
          </a:xfrm>
          <a:prstGeom prst="rect">
            <a:avLst/>
          </a:prstGeom>
          <a:noFill/>
        </p:spPr>
        <p:txBody>
          <a:bodyPr wrap="square" rtlCol="0">
            <a:spAutoFit/>
          </a:bodyPr>
          <a:lstStyle/>
          <a:p>
            <a:r>
              <a:rPr lang="en-IN" sz="2400">
                <a:ln w="0"/>
                <a:solidFill>
                  <a:schemeClr val="accent1"/>
                </a:solidFill>
                <a:effectLst>
                  <a:outerShdw blurRad="38100" dist="25400" dir="5400000" algn="ctr" rotWithShape="0">
                    <a:srgbClr val="6E747A">
                      <a:alpha val="43000"/>
                    </a:srgbClr>
                  </a:outerShdw>
                </a:effectLst>
              </a:rPr>
              <a:t>Alcohol use and Cancer risk level</a:t>
            </a:r>
          </a:p>
        </p:txBody>
      </p:sp>
      <p:pic>
        <p:nvPicPr>
          <p:cNvPr id="17" name="Picture 16">
            <a:extLst>
              <a:ext uri="{FF2B5EF4-FFF2-40B4-BE49-F238E27FC236}">
                <a16:creationId xmlns:a16="http://schemas.microsoft.com/office/drawing/2014/main" id="{33855BEA-F000-AF27-7BB7-F537322B1F2B}"/>
              </a:ext>
            </a:extLst>
          </p:cNvPr>
          <p:cNvPicPr>
            <a:picLocks noChangeAspect="1"/>
          </p:cNvPicPr>
          <p:nvPr/>
        </p:nvPicPr>
        <p:blipFill>
          <a:blip r:embed="rId3"/>
          <a:stretch>
            <a:fillRect/>
          </a:stretch>
        </p:blipFill>
        <p:spPr>
          <a:xfrm>
            <a:off x="320932" y="3291600"/>
            <a:ext cx="5496855" cy="3281890"/>
          </a:xfrm>
          <a:prstGeom prst="rect">
            <a:avLst/>
          </a:prstGeom>
        </p:spPr>
      </p:pic>
    </p:spTree>
    <p:extLst>
      <p:ext uri="{BB962C8B-B14F-4D97-AF65-F5344CB8AC3E}">
        <p14:creationId xmlns:p14="http://schemas.microsoft.com/office/powerpoint/2010/main" val="2789452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A3B3651-0D32-21E3-BB99-B4B71B2439C7}"/>
              </a:ext>
            </a:extLst>
          </p:cNvPr>
          <p:cNvPicPr>
            <a:picLocks noChangeAspect="1"/>
          </p:cNvPicPr>
          <p:nvPr/>
        </p:nvPicPr>
        <p:blipFill>
          <a:blip r:embed="rId2"/>
          <a:stretch>
            <a:fillRect/>
          </a:stretch>
        </p:blipFill>
        <p:spPr>
          <a:xfrm>
            <a:off x="315588" y="3200835"/>
            <a:ext cx="5444604" cy="3250127"/>
          </a:xfrm>
          <a:prstGeom prst="rect">
            <a:avLst/>
          </a:prstGeom>
        </p:spPr>
      </p:pic>
      <p:pic>
        <p:nvPicPr>
          <p:cNvPr id="6" name="Picture 5">
            <a:extLst>
              <a:ext uri="{FF2B5EF4-FFF2-40B4-BE49-F238E27FC236}">
                <a16:creationId xmlns:a16="http://schemas.microsoft.com/office/drawing/2014/main" id="{34ACE38D-9CAE-CD90-89C3-25C6EBADFB77}"/>
              </a:ext>
            </a:extLst>
          </p:cNvPr>
          <p:cNvPicPr>
            <a:picLocks noChangeAspect="1"/>
          </p:cNvPicPr>
          <p:nvPr/>
        </p:nvPicPr>
        <p:blipFill>
          <a:blip r:embed="rId3"/>
          <a:stretch>
            <a:fillRect/>
          </a:stretch>
        </p:blipFill>
        <p:spPr>
          <a:xfrm>
            <a:off x="5951137" y="260433"/>
            <a:ext cx="5600520" cy="3294794"/>
          </a:xfrm>
          <a:prstGeom prst="rect">
            <a:avLst/>
          </a:prstGeom>
        </p:spPr>
      </p:pic>
      <p:sp>
        <p:nvSpPr>
          <p:cNvPr id="9" name="TextBox 8">
            <a:extLst>
              <a:ext uri="{FF2B5EF4-FFF2-40B4-BE49-F238E27FC236}">
                <a16:creationId xmlns:a16="http://schemas.microsoft.com/office/drawing/2014/main" id="{A1BD64D1-F467-627D-ADF1-7E7DBEF12680}"/>
              </a:ext>
            </a:extLst>
          </p:cNvPr>
          <p:cNvSpPr txBox="1"/>
          <p:nvPr/>
        </p:nvSpPr>
        <p:spPr>
          <a:xfrm>
            <a:off x="5951137" y="4885320"/>
            <a:ext cx="3754838" cy="400110"/>
          </a:xfrm>
          <a:prstGeom prst="rect">
            <a:avLst/>
          </a:prstGeom>
          <a:noFill/>
        </p:spPr>
        <p:txBody>
          <a:bodyPr wrap="square" rtlCol="0">
            <a:spAutoFit/>
          </a:bodyPr>
          <a:lstStyle/>
          <a:p>
            <a:r>
              <a:rPr lang="en-IN" sz="2000">
                <a:ln w="0"/>
                <a:solidFill>
                  <a:schemeClr val="accent1"/>
                </a:solidFill>
                <a:effectLst>
                  <a:outerShdw blurRad="38100" dist="25400" dir="5400000" algn="ctr" rotWithShape="0">
                    <a:srgbClr val="6E747A">
                      <a:alpha val="43000"/>
                    </a:srgbClr>
                  </a:outerShdw>
                </a:effectLst>
              </a:rPr>
              <a:t>Genetic risk and Cancer risk level</a:t>
            </a:r>
          </a:p>
        </p:txBody>
      </p:sp>
      <p:sp>
        <p:nvSpPr>
          <p:cNvPr id="3" name="TextBox 2">
            <a:extLst>
              <a:ext uri="{FF2B5EF4-FFF2-40B4-BE49-F238E27FC236}">
                <a16:creationId xmlns:a16="http://schemas.microsoft.com/office/drawing/2014/main" id="{2631F43C-2E7A-EC78-CA85-E04D9314C5DF}"/>
              </a:ext>
            </a:extLst>
          </p:cNvPr>
          <p:cNvSpPr txBox="1"/>
          <p:nvPr/>
        </p:nvSpPr>
        <p:spPr>
          <a:xfrm>
            <a:off x="1781035" y="1320574"/>
            <a:ext cx="3979157" cy="400110"/>
          </a:xfrm>
          <a:prstGeom prst="rect">
            <a:avLst/>
          </a:prstGeom>
          <a:noFill/>
        </p:spPr>
        <p:txBody>
          <a:bodyPr wrap="square" rtlCol="0">
            <a:spAutoFit/>
          </a:bodyPr>
          <a:lstStyle/>
          <a:p>
            <a:r>
              <a:rPr lang="en-IN" sz="2000">
                <a:ln w="0"/>
                <a:solidFill>
                  <a:schemeClr val="accent1"/>
                </a:solidFill>
                <a:effectLst>
                  <a:outerShdw blurRad="38100" dist="25400" dir="5400000" algn="ctr" rotWithShape="0">
                    <a:srgbClr val="6E747A">
                      <a:alpha val="43000"/>
                    </a:srgbClr>
                  </a:outerShdw>
                </a:effectLst>
              </a:rPr>
              <a:t>Passive smoker and Cancer risk level</a:t>
            </a:r>
          </a:p>
        </p:txBody>
      </p:sp>
    </p:spTree>
    <p:extLst>
      <p:ext uri="{BB962C8B-B14F-4D97-AF65-F5344CB8AC3E}">
        <p14:creationId xmlns:p14="http://schemas.microsoft.com/office/powerpoint/2010/main" val="1346306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19" name="Freeform: Shape 18">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CB8B46F-9450-A3BD-F3E0-39C0C57A916B}"/>
              </a:ext>
            </a:extLst>
          </p:cNvPr>
          <p:cNvPicPr>
            <a:picLocks noChangeAspect="1"/>
          </p:cNvPicPr>
          <p:nvPr/>
        </p:nvPicPr>
        <p:blipFill rotWithShape="1">
          <a:blip r:embed="rId2"/>
          <a:srcRect l="427" r="1"/>
          <a:stretch/>
        </p:blipFill>
        <p:spPr>
          <a:xfrm>
            <a:off x="4549812" y="861854"/>
            <a:ext cx="5835269" cy="5403048"/>
          </a:xfrm>
          <a:prstGeom prst="rect">
            <a:avLst/>
          </a:prstGeom>
        </p:spPr>
      </p:pic>
      <p:sp>
        <p:nvSpPr>
          <p:cNvPr id="7" name="TextBox 6">
            <a:extLst>
              <a:ext uri="{FF2B5EF4-FFF2-40B4-BE49-F238E27FC236}">
                <a16:creationId xmlns:a16="http://schemas.microsoft.com/office/drawing/2014/main" id="{358ED24D-4F75-5A28-BC67-87ED76809F27}"/>
              </a:ext>
            </a:extLst>
          </p:cNvPr>
          <p:cNvSpPr txBox="1"/>
          <p:nvPr/>
        </p:nvSpPr>
        <p:spPr>
          <a:xfrm>
            <a:off x="1286749" y="1070559"/>
            <a:ext cx="2531008" cy="2123658"/>
          </a:xfrm>
          <a:prstGeom prst="rect">
            <a:avLst/>
          </a:prstGeom>
          <a:noFill/>
        </p:spPr>
        <p:txBody>
          <a:bodyPr wrap="square" rtlCol="0">
            <a:spAutoFit/>
          </a:bodyPr>
          <a:lstStyle/>
          <a:p>
            <a:r>
              <a:rPr lang="en-IN" sz="4400">
                <a:ln w="0"/>
                <a:solidFill>
                  <a:schemeClr val="accent1"/>
                </a:solidFill>
                <a:effectLst>
                  <a:outerShdw blurRad="38100" dist="25400" dir="5400000" algn="ctr" rotWithShape="0">
                    <a:srgbClr val="6E747A">
                      <a:alpha val="43000"/>
                    </a:srgbClr>
                  </a:outerShdw>
                </a:effectLst>
              </a:rPr>
              <a:t>CODE FOR ROC CURVE</a:t>
            </a:r>
          </a:p>
        </p:txBody>
      </p:sp>
    </p:spTree>
    <p:extLst>
      <p:ext uri="{BB962C8B-B14F-4D97-AF65-F5344CB8AC3E}">
        <p14:creationId xmlns:p14="http://schemas.microsoft.com/office/powerpoint/2010/main" val="60227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bg2">
              <a:lumMod val="60000"/>
              <a:lumOff val="40000"/>
              <a:alpha val="6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190118" y="2268539"/>
            <a:ext cx="2872484" cy="2936876"/>
          </a:xfrm>
        </p:spPr>
        <p:txBody>
          <a:bodyPr>
            <a:normAutofit/>
          </a:bodyPr>
          <a:lstStyle/>
          <a:p>
            <a:pPr algn="ctr"/>
            <a:r>
              <a:rPr lang="en-US" sz="2800" b="1" kern="100">
                <a:latin typeface="Abadi" panose="020B0604020104020204" pitchFamily="34" charset="0"/>
                <a:ea typeface="Calibri" panose="020F0502020204030204" pitchFamily="34" charset="0"/>
                <a:cs typeface="Times New Roman Regular" panose="02020603050405020304"/>
              </a:rPr>
              <a:t>Description of data set variables</a:t>
            </a:r>
            <a:br>
              <a:rPr lang="en-US" sz="2800" b="1" kern="100">
                <a:latin typeface="Abadi" panose="020B0604020104020204" pitchFamily="34" charset="0"/>
                <a:ea typeface="Calibri" panose="020F0502020204030204" pitchFamily="34" charset="0"/>
                <a:cs typeface="Times New Roman Regular" panose="02020603050405020304"/>
              </a:rPr>
            </a:br>
            <a:br>
              <a:rPr lang="en-US" sz="2800" b="1" kern="100">
                <a:latin typeface="Abadi" panose="020B0604020104020204" pitchFamily="34" charset="0"/>
                <a:ea typeface="Calibri" panose="020F0502020204030204" pitchFamily="34" charset="0"/>
                <a:cs typeface="Times New Roman Regular" panose="02020603050405020304"/>
              </a:rPr>
            </a:br>
            <a:endParaRPr lang="en-IN" sz="4800" dirty="0">
              <a:latin typeface="Abadi" panose="020B0604020104020204" pitchFamily="34" charset="0"/>
            </a:endParaRPr>
          </a:p>
        </p:txBody>
      </p:sp>
      <p:sp useBgFill="1">
        <p:nvSpPr>
          <p:cNvPr id="39" name="Round Diagonal Corner Rectangle 7"/>
          <p:cNvSpPr>
            <a:spLocks noGrp="1" noRot="1" noChangeAspect="1" noMove="1" noResize="1" noEditPoints="1" noAdjustHandles="1" noChangeArrowheads="1" noChangeShapeType="1" noTextEdit="1"/>
          </p:cNvSpPr>
          <p:nvPr/>
        </p:nvSpPr>
        <p:spPr>
          <a:xfrm>
            <a:off x="4204970" y="0"/>
            <a:ext cx="7987030" cy="6848475"/>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81689916"/>
              </p:ext>
            </p:extLst>
          </p:nvPr>
        </p:nvGraphicFramePr>
        <p:xfrm>
          <a:off x="4463109" y="894557"/>
          <a:ext cx="7470751" cy="5146283"/>
        </p:xfrm>
        <a:graphic>
          <a:graphicData uri="http://schemas.openxmlformats.org/drawingml/2006/table">
            <a:tbl>
              <a:tblPr firstRow="1" firstCol="1" bandRow="1">
                <a:tableStyleId>{5A111915-BE36-4E01-A7E5-04B1672EAD32}</a:tableStyleId>
              </a:tblPr>
              <a:tblGrid>
                <a:gridCol w="2612390">
                  <a:extLst>
                    <a:ext uri="{9D8B030D-6E8A-4147-A177-3AD203B41FA5}">
                      <a16:colId xmlns:a16="http://schemas.microsoft.com/office/drawing/2014/main" val="20000"/>
                    </a:ext>
                  </a:extLst>
                </a:gridCol>
                <a:gridCol w="2577320">
                  <a:extLst>
                    <a:ext uri="{9D8B030D-6E8A-4147-A177-3AD203B41FA5}">
                      <a16:colId xmlns:a16="http://schemas.microsoft.com/office/drawing/2014/main" val="20001"/>
                    </a:ext>
                  </a:extLst>
                </a:gridCol>
                <a:gridCol w="2281041">
                  <a:extLst>
                    <a:ext uri="{9D8B030D-6E8A-4147-A177-3AD203B41FA5}">
                      <a16:colId xmlns:a16="http://schemas.microsoft.com/office/drawing/2014/main" val="20002"/>
                    </a:ext>
                  </a:extLst>
                </a:gridCol>
              </a:tblGrid>
              <a:tr h="521809">
                <a:tc>
                  <a:txBody>
                    <a:bodyPr/>
                    <a:lstStyle/>
                    <a:p>
                      <a:pPr algn="ctr">
                        <a:lnSpc>
                          <a:spcPct val="200000"/>
                        </a:lnSpc>
                      </a:pPr>
                      <a:r>
                        <a:rPr lang="en-US" sz="1800" b="0" kern="100">
                          <a:solidFill>
                            <a:schemeClr val="bg1"/>
                          </a:solidFill>
                          <a:effectLst/>
                          <a:latin typeface="Times New Roman Regular" panose="02020603050405020304" charset="0"/>
                          <a:cs typeface="Times New Roman Regular" panose="02020603050405020304" charset="0"/>
                        </a:rPr>
                        <a:t>COLUMN NAME</a:t>
                      </a:r>
                      <a:endParaRPr lang="en-US" sz="1800" b="0" kern="100" dirty="0">
                        <a:solidFill>
                          <a:schemeClr val="bg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800" b="0" kern="100">
                          <a:solidFill>
                            <a:schemeClr val="bg1"/>
                          </a:solidFill>
                          <a:effectLst/>
                          <a:latin typeface="Times New Roman Regular" panose="02020603050405020304" charset="0"/>
                          <a:cs typeface="Times New Roman Regular" panose="02020603050405020304" charset="0"/>
                        </a:rPr>
                        <a:t>DATA TYPE</a:t>
                      </a:r>
                      <a:endParaRPr lang="en-US" sz="1800" b="0" kern="100" dirty="0">
                        <a:solidFill>
                          <a:schemeClr val="bg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pPr>
                      <a:r>
                        <a:rPr lang="en-US" sz="1800" b="0" kern="100">
                          <a:solidFill>
                            <a:schemeClr val="bg1"/>
                          </a:solidFill>
                          <a:effectLst/>
                          <a:latin typeface="Times New Roman Regular" panose="02020603050405020304" charset="0"/>
                          <a:cs typeface="Times New Roman Regular" panose="02020603050405020304" charset="0"/>
                        </a:rPr>
                        <a:t>DESCRIPTION</a:t>
                      </a:r>
                      <a:endParaRPr lang="en-US" sz="1800" b="0" kern="100" dirty="0">
                        <a:solidFill>
                          <a:schemeClr val="bg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29007">
                <a:tc>
                  <a:txBody>
                    <a:bodyPr/>
                    <a:lstStyle/>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   </a:t>
                      </a:r>
                    </a:p>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       Patient_id</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1800" b="0" kern="100">
                          <a:solidFill>
                            <a:schemeClr val="tx1"/>
                          </a:solidFill>
                          <a:effectLst/>
                          <a:latin typeface="Times New Roman Regular" panose="02020603050405020304" charset="0"/>
                          <a:cs typeface="Times New Roman Regular" panose="02020603050405020304" charset="0"/>
                        </a:rPr>
                        <a:t> Numerical – Discrete</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Unique number to each patient</a:t>
                      </a:r>
                      <a:endParaRPr lang="en-US" sz="1800" b="0" kern="100" dirty="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15645">
                <a:tc>
                  <a:txBody>
                    <a:bodyPr/>
                    <a:lstStyle/>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        Age</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1800" b="0" kern="100">
                          <a:solidFill>
                            <a:schemeClr val="tx1"/>
                          </a:solidFill>
                          <a:effectLst/>
                          <a:latin typeface="Times New Roman Regular" panose="02020603050405020304" charset="0"/>
                          <a:cs typeface="Times New Roman Regular" panose="02020603050405020304" charset="0"/>
                        </a:rPr>
                        <a:t>Numerical – Continuous</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Age of the patients</a:t>
                      </a:r>
                      <a:endParaRPr lang="en-US" sz="1800" b="0" kern="10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1809">
                <a:tc>
                  <a:txBody>
                    <a:bodyPr/>
                    <a:lstStyle/>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       Gender</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200000"/>
                        </a:lnSpc>
                      </a:pPr>
                      <a:r>
                        <a:rPr lang="en-US" sz="1800" b="0" kern="100">
                          <a:solidFill>
                            <a:schemeClr val="tx1"/>
                          </a:solidFill>
                          <a:effectLst/>
                          <a:latin typeface="Times New Roman Regular" panose="02020603050405020304" charset="0"/>
                          <a:cs typeface="Times New Roman Regular" panose="02020603050405020304" charset="0"/>
                        </a:rPr>
                        <a:t>Categorical – Nominal</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Gender of the patients</a:t>
                      </a:r>
                      <a:endParaRPr lang="en-US" sz="1800" b="0" kern="10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36204">
                <a:tc>
                  <a:txBody>
                    <a:bodyPr/>
                    <a:lstStyle/>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air_pollution, Obesity</a:t>
                      </a:r>
                      <a:endParaRPr lang="en-IN" sz="1800" b="0" kern="100">
                        <a:solidFill>
                          <a:schemeClr val="tx1"/>
                        </a:solidFill>
                        <a:effectLst/>
                        <a:latin typeface="Times New Roman Regular" panose="02020603050405020304" charset="0"/>
                        <a:cs typeface="Times New Roman Regular" panose="02020603050405020304" charset="0"/>
                      </a:endParaRPr>
                    </a:p>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occupational_hazards</a:t>
                      </a:r>
                      <a:endParaRPr lang="en-IN" sz="1800" b="0" kern="100">
                        <a:solidFill>
                          <a:schemeClr val="tx1"/>
                        </a:solidFill>
                        <a:effectLst/>
                        <a:latin typeface="Times New Roman Regular" panose="02020603050405020304" charset="0"/>
                        <a:cs typeface="Times New Roman Regular" panose="02020603050405020304" charset="0"/>
                      </a:endParaRPr>
                    </a:p>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dust_allergy, alcohol_use,</a:t>
                      </a:r>
                      <a:endParaRPr lang="en-IN"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solidFill>
                            <a:schemeClr val="tx1"/>
                          </a:solidFill>
                          <a:effectLst/>
                          <a:latin typeface="Times New Roman Regular" panose="02020603050405020304" charset="0"/>
                          <a:cs typeface="Times New Roman Regular" panose="02020603050405020304" charset="0"/>
                        </a:rPr>
                        <a:t> Categorical – Ordinal</a:t>
                      </a:r>
                      <a:endParaRPr lang="en-US" sz="1800" b="0" kern="100" dirty="0">
                        <a:solidFill>
                          <a:schemeClr val="tx1"/>
                        </a:solidFill>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Risks factors associated with lung cancer</a:t>
                      </a:r>
                      <a:endParaRPr lang="en-US" sz="1800" b="0" kern="100" dirty="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1809">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Risk level</a:t>
                      </a:r>
                      <a:endParaRPr lang="en-US" sz="1800" b="0" kern="10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 Categorical – Ordinal</a:t>
                      </a:r>
                      <a:endParaRPr lang="en-US" sz="1800" b="0" kern="10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200000"/>
                        </a:lnSpc>
                      </a:pPr>
                      <a:r>
                        <a:rPr lang="en-US" sz="1800" b="0" kern="100">
                          <a:effectLst/>
                          <a:latin typeface="Times New Roman Regular" panose="02020603050405020304" charset="0"/>
                          <a:cs typeface="Times New Roman Regular" panose="02020603050405020304" charset="0"/>
                        </a:rPr>
                        <a:t>Lung-cancer risk levels</a:t>
                      </a:r>
                      <a:endParaRPr lang="en-US" sz="1800" b="0" kern="100" dirty="0">
                        <a:effectLst/>
                        <a:latin typeface="Times New Roman Regular" panose="02020603050405020304" charset="0"/>
                        <a:ea typeface="Calibri" panose="020F0502020204030204" pitchFamily="34" charset="0"/>
                        <a:cs typeface="Times New Roman Regular" panose="02020603050405020304" charset="0"/>
                      </a:endParaRPr>
                    </a:p>
                  </a:txBody>
                  <a:tcPr marL="67370" marR="6737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545" y="2656205"/>
            <a:ext cx="7027545" cy="1838960"/>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959095" y="3229658"/>
            <a:ext cx="5978529" cy="686702"/>
          </a:xfrm>
        </p:spPr>
        <p:txBody>
          <a:bodyPr>
            <a:normAutofit/>
          </a:bodyPr>
          <a:lstStyle/>
          <a:p>
            <a:pPr algn="ctr"/>
            <a:r>
              <a:rPr lang="en-US" altLang="en-IN" sz="4000">
                <a:solidFill>
                  <a:srgbClr val="FFFFFF"/>
                </a:solidFill>
                <a:latin typeface="Abadi" panose="020B0604020104020204" pitchFamily="34" charset="0"/>
              </a:rPr>
              <a:t>THANK YOU</a:t>
            </a:r>
            <a:endParaRPr lang="en-US" altLang="en-IN" sz="4000" dirty="0">
              <a:solidFill>
                <a:srgbClr val="FFFFFF"/>
              </a:solidFill>
              <a:latin typeface="Abadi" panose="020B0604020104020204" pitchFamily="34" charset="0"/>
            </a:endParaRPr>
          </a:p>
        </p:txBody>
      </p:sp>
    </p:spTree>
    <p:extLst>
      <p:ext uri="{BB962C8B-B14F-4D97-AF65-F5344CB8AC3E}">
        <p14:creationId xmlns:p14="http://schemas.microsoft.com/office/powerpoint/2010/main" val="261533465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a:grpSpLocks noGrp="1" noUngrp="1" noRot="1" noChangeAspect="1" noMove="1" noResize="1"/>
          </p:cNvGrpSpPr>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1262985" y="198334"/>
            <a:ext cx="9864724" cy="687768"/>
          </a:xfrm>
        </p:spPr>
        <p:txBody>
          <a:bodyPr>
            <a:normAutofit/>
          </a:bodyPr>
          <a:lstStyle/>
          <a:p>
            <a:r>
              <a:rPr lang="en-IN" sz="3200" dirty="0">
                <a:solidFill>
                  <a:srgbClr val="53B2C7"/>
                </a:solidFill>
                <a:latin typeface="Abadi" panose="020B0604020104020204" pitchFamily="34" charset="0"/>
              </a:rPr>
              <a:t>DATA DESCRIPTION</a:t>
            </a:r>
          </a:p>
        </p:txBody>
      </p:sp>
      <p:graphicFrame>
        <p:nvGraphicFramePr>
          <p:cNvPr id="4" name="Content Placeholder 3"/>
          <p:cNvGraphicFramePr>
            <a:graphicFrameLocks noGrp="1"/>
          </p:cNvGraphicFramePr>
          <p:nvPr>
            <p:ph idx="1"/>
          </p:nvPr>
        </p:nvGraphicFramePr>
        <p:xfrm>
          <a:off x="1305084" y="866023"/>
          <a:ext cx="9978345" cy="5730040"/>
        </p:xfrm>
        <a:graphic>
          <a:graphicData uri="http://schemas.openxmlformats.org/drawingml/2006/table">
            <a:tbl>
              <a:tblPr firstRow="1" bandRow="1">
                <a:tableStyleId>{5FD0F851-EC5A-4D38-B0AD-8093EC10F338}</a:tableStyleId>
              </a:tblPr>
              <a:tblGrid>
                <a:gridCol w="1586204">
                  <a:extLst>
                    <a:ext uri="{9D8B030D-6E8A-4147-A177-3AD203B41FA5}">
                      <a16:colId xmlns:a16="http://schemas.microsoft.com/office/drawing/2014/main" val="20000"/>
                    </a:ext>
                  </a:extLst>
                </a:gridCol>
                <a:gridCol w="8392141">
                  <a:extLst>
                    <a:ext uri="{9D8B030D-6E8A-4147-A177-3AD203B41FA5}">
                      <a16:colId xmlns:a16="http://schemas.microsoft.com/office/drawing/2014/main" val="20001"/>
                    </a:ext>
                  </a:extLst>
                </a:gridCol>
              </a:tblGrid>
              <a:tr h="508996">
                <a:tc>
                  <a:txBody>
                    <a:bodyPr/>
                    <a:lstStyle/>
                    <a:p>
                      <a:r>
                        <a:rPr lang="en-IN" dirty="0"/>
                        <a:t>Patient-Id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1000 Unique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8996">
                <a:tc>
                  <a:txBody>
                    <a:bodyPr/>
                    <a:lstStyle/>
                    <a:p>
                      <a:r>
                        <a:rPr lang="en-IN" dirty="0"/>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08996">
                <a:tc>
                  <a:txBody>
                    <a:bodyPr/>
                    <a:lstStyle/>
                    <a:p>
                      <a:r>
                        <a:rPr lang="en-IN" dirty="0"/>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1 =  male , 2 = female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8996">
                <a:tc>
                  <a:txBody>
                    <a:bodyPr/>
                    <a:lstStyle/>
                    <a:p>
                      <a:r>
                        <a:rPr lang="en-IN" dirty="0"/>
                        <a:t>Air Pollution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High levels of pollution (6–8), on a scale of (1–8)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08996">
                <a:tc>
                  <a:txBody>
                    <a:bodyPr/>
                    <a:lstStyle/>
                    <a:p>
                      <a:r>
                        <a:rPr lang="en-IN" dirty="0"/>
                        <a:t>Alcohol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On a scale of (1-8), high levels of alcohol use (6-8)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8996">
                <a:tc>
                  <a:txBody>
                    <a:bodyPr/>
                    <a:lstStyle/>
                    <a:p>
                      <a:r>
                        <a:rPr lang="en-IN" dirty="0"/>
                        <a:t>Dust Allergy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On a scale of (1-8), high levels of dust allergy (6-8)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08996">
                <a:tc>
                  <a:txBody>
                    <a:bodyPr/>
                    <a:lstStyle/>
                    <a:p>
                      <a:r>
                        <a:rPr lang="en-IN" dirty="0"/>
                        <a:t>Occupational Hazards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On a scale of (1-8), high levels of Occupational Hazards(6-8)</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08996">
                <a:tc>
                  <a:txBody>
                    <a:bodyPr/>
                    <a:lstStyle/>
                    <a:p>
                      <a:r>
                        <a:rPr lang="en-IN" dirty="0"/>
                        <a:t>Genetic 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kern="1200" dirty="0">
                          <a:solidFill>
                            <a:schemeClr val="tx1"/>
                          </a:solidFill>
                          <a:effectLst/>
                          <a:latin typeface="+mn-lt"/>
                          <a:ea typeface="+mn-ea"/>
                          <a:cs typeface="+mn-cs"/>
                        </a:rPr>
                        <a:t>On a scale of (1–7), will be in the range of (5–7)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08996">
                <a:tc>
                  <a:txBody>
                    <a:bodyPr/>
                    <a:lstStyle/>
                    <a:p>
                      <a:r>
                        <a:rPr lang="en-IN" dirty="0"/>
                        <a:t>Obesity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i="0" kern="1200" dirty="0">
                          <a:solidFill>
                            <a:schemeClr val="tx1"/>
                          </a:solidFill>
                          <a:effectLst/>
                          <a:latin typeface="+mn-lt"/>
                          <a:ea typeface="+mn-ea"/>
                          <a:cs typeface="+mn-cs"/>
                        </a:rPr>
                        <a:t>On a scale of (1–7), will be in the range of (5–7)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08996">
                <a:tc>
                  <a:txBody>
                    <a:bodyPr/>
                    <a:lstStyle/>
                    <a:p>
                      <a:r>
                        <a:rPr lang="en-IN" dirty="0"/>
                        <a:t>Passive Smoker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a:t>On a scale of (1-8), high levels of alcohol use (6-8)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08996">
                <a:tc>
                  <a:txBody>
                    <a:bodyPr/>
                    <a:lstStyle/>
                    <a:p>
                      <a:r>
                        <a:rPr lang="en-IN" dirty="0"/>
                        <a:t>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High , Medium ,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pSp>
        <p:nvGrpSpPr>
          <p:cNvPr id="39" name="Group 38"/>
          <p:cNvGrpSpPr>
            <a:grpSpLocks noGrp="1" noUngrp="1" noRot="1" noChangeAspect="1" noMove="1" noResize="1"/>
          </p:cNvGrpSpPr>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0" y="-1"/>
            <a:ext cx="12192003" cy="6858001"/>
            <a:chOff x="0" y="-1"/>
            <a:chExt cx="12192003" cy="6858001"/>
          </a:xfrm>
        </p:grpSpPr>
        <p:sp useBgFill="1">
          <p:nvSpPr>
            <p:cNvPr id="9" name="Rectangle 8"/>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sp>
        <p:nvSpPr>
          <p:cNvPr id="40" name="Round Diagonal Corner Rectangle 7"/>
          <p:cNvSpPr>
            <a:spLocks noGrp="1" noRot="1" noChangeAspect="1" noMove="1" noResize="1" noEditPoints="1" noAdjustHandles="1" noChangeArrowheads="1" noChangeShapeType="1" noTextEdit="1"/>
          </p:cNvSpPr>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Grp="1" noUngrp="1" noRot="1" noChangeAspect="1" noMove="1" noResize="1"/>
          </p:cNvGrpSpPr>
          <p:nvPr/>
        </p:nvGrpSpPr>
        <p:grpSpPr>
          <a:xfrm>
            <a:off x="605895" y="2900097"/>
            <a:ext cx="10982062" cy="1211524"/>
            <a:chOff x="605895" y="2900097"/>
            <a:chExt cx="10982062" cy="1211524"/>
          </a:xfrm>
          <a:effectLst/>
        </p:grpSpPr>
        <p:sp>
          <p:nvSpPr>
            <p:cNvPr id="42"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3"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4"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5"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6"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7"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8"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49"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0"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1"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2"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3"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4"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5"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6"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7"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8"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59"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0"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61"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sp>
        <p:nvSpPr>
          <p:cNvPr id="4" name="Title 3"/>
          <p:cNvSpPr>
            <a:spLocks noGrp="1"/>
          </p:cNvSpPr>
          <p:nvPr>
            <p:ph type="ctrTitle"/>
          </p:nvPr>
        </p:nvSpPr>
        <p:spPr>
          <a:xfrm>
            <a:off x="2766695" y="2646680"/>
            <a:ext cx="6669405" cy="1580515"/>
          </a:xfrm>
        </p:spPr>
        <p:txBody>
          <a:bodyPr>
            <a:normAutofit/>
          </a:bodyPr>
          <a:lstStyle/>
          <a:p>
            <a:pPr algn="ctr"/>
            <a:r>
              <a:rPr lang="en-US" altLang="en-IN" sz="4000" dirty="0">
                <a:solidFill>
                  <a:srgbClr val="FFFFFF"/>
                </a:solidFill>
                <a:latin typeface="Abadi" panose="020B0604020104020204" pitchFamily="34" charset="0"/>
              </a:rPr>
              <a:t>shared </a:t>
            </a:r>
            <a:r>
              <a:rPr lang="en-IN" sz="4000" dirty="0">
                <a:solidFill>
                  <a:srgbClr val="FFFFFF"/>
                </a:solidFill>
                <a:latin typeface="Abadi" panose="020B0604020104020204" pitchFamily="34" charset="0"/>
              </a:rPr>
              <a:t>DATABASE IN MySQL</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952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Grp="1" noUngrp="1" noRot="1" noChangeAspect="1" noMove="1" noResize="1"/>
          </p:cNvGrpSpPr>
          <p:nvPr/>
        </p:nvGrpSpPr>
        <p:grpSpPr>
          <a:xfrm>
            <a:off x="-14288" y="0"/>
            <a:ext cx="1220788" cy="6858001"/>
            <a:chOff x="-14288" y="0"/>
            <a:chExt cx="1220788" cy="6858001"/>
          </a:xfrm>
          <a:solidFill>
            <a:schemeClr val="tx1">
              <a:alpha val="20000"/>
            </a:schemeClr>
          </a:solidFill>
        </p:grpSpPr>
        <p:sp>
          <p:nvSpPr>
            <p:cNvPr id="11" name="Rectangle 5"/>
            <p:cNvSpPr>
              <a:spLocks noChangeArrowheads="1"/>
            </p:cNvSpPr>
            <p:nvPr/>
          </p:nvSpPr>
          <p:spPr bwMode="auto">
            <a:xfrm>
              <a:off x="114300" y="4763"/>
              <a:ext cx="23813" cy="2181225"/>
            </a:xfrm>
            <a:prstGeom prst="rect">
              <a:avLst/>
            </a:prstGeom>
            <a:grpFill/>
            <a:ln>
              <a:noFill/>
            </a:ln>
          </p:spPr>
          <p:txBody>
            <a:bodyPr/>
            <a:lstStyle/>
            <a:p>
              <a:endParaRPr lang="en-IN"/>
            </a:p>
          </p:txBody>
        </p:sp>
        <p:sp>
          <p:nvSpPr>
            <p:cNvPr id="1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1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1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txBody>
            <a:bodyPr/>
            <a:lstStyle/>
            <a:p>
              <a:endParaRPr lang="en-IN"/>
            </a:p>
          </p:txBody>
        </p:sp>
        <p:sp>
          <p:nvSpPr>
            <p:cNvPr id="1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txBody>
            <a:bodyPr/>
            <a:lstStyle/>
            <a:p>
              <a:endParaRPr lang="en-IN"/>
            </a:p>
          </p:txBody>
        </p:sp>
        <p:sp>
          <p:nvSpPr>
            <p:cNvPr id="1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txBody>
            <a:bodyPr/>
            <a:lstStyle/>
            <a:p>
              <a:endParaRPr lang="en-IN"/>
            </a:p>
          </p:txBody>
        </p:sp>
        <p:sp>
          <p:nvSpPr>
            <p:cNvPr id="1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txBody>
            <a:bodyPr/>
            <a:lstStyle/>
            <a:p>
              <a:endParaRPr lang="en-IN"/>
            </a:p>
          </p:txBody>
        </p:sp>
        <p:sp>
          <p:nvSpPr>
            <p:cNvPr id="1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txBody>
            <a:bodyPr/>
            <a:lstStyle/>
            <a:p>
              <a:endParaRPr lang="en-IN"/>
            </a:p>
          </p:txBody>
        </p:sp>
        <p:sp>
          <p:nvSpPr>
            <p:cNvPr id="1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2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txBody>
            <a:bodyPr/>
            <a:lstStyle/>
            <a:p>
              <a:endParaRPr lang="en-IN"/>
            </a:p>
          </p:txBody>
        </p:sp>
        <p:sp>
          <p:nvSpPr>
            <p:cNvPr id="2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txBody>
            <a:bodyPr/>
            <a:lstStyle/>
            <a:p>
              <a:endParaRPr lang="en-IN"/>
            </a:p>
          </p:txBody>
        </p:sp>
        <p:sp>
          <p:nvSpPr>
            <p:cNvPr id="2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txBody>
            <a:bodyPr/>
            <a:lstStyle/>
            <a:p>
              <a:endParaRPr lang="en-IN"/>
            </a:p>
          </p:txBody>
        </p:sp>
        <p:sp>
          <p:nvSpPr>
            <p:cNvPr id="2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txBody>
            <a:bodyPr/>
            <a:lstStyle/>
            <a:p>
              <a:endParaRPr lang="en-IN"/>
            </a:p>
          </p:txBody>
        </p:sp>
        <p:sp>
          <p:nvSpPr>
            <p:cNvPr id="2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txBody>
            <a:bodyPr/>
            <a:lstStyle/>
            <a:p>
              <a:endParaRPr lang="en-IN"/>
            </a:p>
          </p:txBody>
        </p:sp>
        <p:sp>
          <p:nvSpPr>
            <p:cNvPr id="2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txBody>
            <a:bodyPr/>
            <a:lstStyle/>
            <a:p>
              <a:endParaRPr lang="en-IN"/>
            </a:p>
          </p:txBody>
        </p:sp>
        <p:sp>
          <p:nvSpPr>
            <p:cNvPr id="2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txBody>
            <a:bodyPr/>
            <a:lstStyle/>
            <a:p>
              <a:endParaRPr lang="en-IN"/>
            </a:p>
          </p:txBody>
        </p:sp>
        <p:sp>
          <p:nvSpPr>
            <p:cNvPr id="27" name="Rectangle 21"/>
            <p:cNvSpPr>
              <a:spLocks noChangeArrowheads="1"/>
            </p:cNvSpPr>
            <p:nvPr/>
          </p:nvSpPr>
          <p:spPr bwMode="auto">
            <a:xfrm>
              <a:off x="133350" y="4662488"/>
              <a:ext cx="23813" cy="2181225"/>
            </a:xfrm>
            <a:prstGeom prst="rect">
              <a:avLst/>
            </a:prstGeom>
            <a:grpFill/>
            <a:ln>
              <a:noFill/>
            </a:ln>
          </p:spPr>
          <p:txBody>
            <a:bodyPr/>
            <a:lstStyle/>
            <a:p>
              <a:endParaRPr lang="en-IN"/>
            </a:p>
          </p:txBody>
        </p:sp>
        <p:sp>
          <p:nvSpPr>
            <p:cNvPr id="2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txBody>
            <a:bodyPr/>
            <a:lstStyle/>
            <a:p>
              <a:endParaRPr lang="en-IN"/>
            </a:p>
          </p:txBody>
        </p:sp>
        <p:sp>
          <p:nvSpPr>
            <p:cNvPr id="2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txBody>
            <a:bodyPr/>
            <a:lstStyle/>
            <a:p>
              <a:endParaRPr lang="en-IN"/>
            </a:p>
          </p:txBody>
        </p:sp>
        <p:sp>
          <p:nvSpPr>
            <p:cNvPr id="3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txBody>
            <a:bodyPr/>
            <a:lstStyle/>
            <a:p>
              <a:endParaRPr lang="en-IN"/>
            </a:p>
          </p:txBody>
        </p:sp>
        <p:sp>
          <p:nvSpPr>
            <p:cNvPr id="3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txBody>
            <a:bodyPr/>
            <a:lstStyle/>
            <a:p>
              <a:endParaRPr lang="en-IN"/>
            </a:p>
          </p:txBody>
        </p:sp>
        <p:sp>
          <p:nvSpPr>
            <p:cNvPr id="3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txBody>
            <a:bodyPr/>
            <a:lstStyle/>
            <a:p>
              <a:endParaRPr lang="en-IN"/>
            </a:p>
          </p:txBody>
        </p:sp>
        <p:sp>
          <p:nvSpPr>
            <p:cNvPr id="3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3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txBody>
            <a:bodyPr/>
            <a:lstStyle/>
            <a:p>
              <a:endParaRPr lang="en-IN"/>
            </a:p>
          </p:txBody>
        </p:sp>
        <p:sp>
          <p:nvSpPr>
            <p:cNvPr id="3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txBody>
            <a:bodyPr/>
            <a:lstStyle/>
            <a:p>
              <a:endParaRPr lang="en-IN"/>
            </a:p>
          </p:txBody>
        </p:sp>
      </p:grpSp>
      <p:sp>
        <p:nvSpPr>
          <p:cNvPr id="2" name="Title 1"/>
          <p:cNvSpPr>
            <a:spLocks noGrp="1"/>
          </p:cNvSpPr>
          <p:nvPr>
            <p:ph type="title"/>
          </p:nvPr>
        </p:nvSpPr>
        <p:spPr>
          <a:xfrm>
            <a:off x="8661400" y="1802130"/>
            <a:ext cx="3433445" cy="2219325"/>
          </a:xfrm>
          <a:ln>
            <a:solidFill>
              <a:schemeClr val="tx1"/>
            </a:solidFill>
          </a:ln>
        </p:spPr>
        <p:txBody>
          <a:bodyPr>
            <a:normAutofit/>
          </a:bodyPr>
          <a:lstStyle/>
          <a:p>
            <a:r>
              <a:rPr lang="en-IN" sz="1800" cap="none">
                <a:latin typeface="Abadi" panose="020B0604020104020204" pitchFamily="34" charset="0"/>
              </a:rPr>
              <a:t>We imported our file </a:t>
            </a:r>
            <a:r>
              <a:rPr lang="en-IN" sz="1800" cap="none">
                <a:solidFill>
                  <a:schemeClr val="accent4">
                    <a:lumMod val="75000"/>
                  </a:schemeClr>
                </a:solidFill>
                <a:latin typeface="Abadi" panose="020B0604020104020204" pitchFamily="34" charset="0"/>
              </a:rPr>
              <a:t>cancer_patient_data_sets_2</a:t>
            </a:r>
            <a:r>
              <a:rPr lang="en-IN" sz="1800" cap="none">
                <a:latin typeface="Abadi" panose="020B0604020104020204" pitchFamily="34" charset="0"/>
              </a:rPr>
              <a:t> in</a:t>
            </a:r>
            <a:r>
              <a:rPr lang="en-US" altLang="en-IN" sz="1800" cap="none">
                <a:latin typeface="Abadi" panose="020B0604020104020204" pitchFamily="34" charset="0"/>
              </a:rPr>
              <a:t> </a:t>
            </a:r>
            <a:r>
              <a:rPr lang="en-IN" sz="1800" cap="none">
                <a:latin typeface="Abadi" panose="020B0604020104020204" pitchFamily="34" charset="0"/>
              </a:rPr>
              <a:t>shared database </a:t>
            </a:r>
            <a:r>
              <a:rPr lang="en-IN" sz="1800" cap="none">
                <a:solidFill>
                  <a:schemeClr val="accent4">
                    <a:lumMod val="75000"/>
                  </a:schemeClr>
                </a:solidFill>
                <a:latin typeface="Abadi" panose="020B0604020104020204" pitchFamily="34" charset="0"/>
              </a:rPr>
              <a:t>I501_Fall2023_Sec28938_group09_db</a:t>
            </a:r>
            <a:endParaRPr lang="en-IN" sz="1800" cap="none" dirty="0">
              <a:solidFill>
                <a:schemeClr val="accent4">
                  <a:lumMod val="75000"/>
                </a:schemeClr>
              </a:solidFill>
              <a:latin typeface="Abadi" panose="020B0604020104020204" pitchFamily="34" charset="0"/>
            </a:endParaRPr>
          </a:p>
        </p:txBody>
      </p:sp>
      <p:pic>
        <p:nvPicPr>
          <p:cNvPr id="5" name="Content Placeholder 4" descr="A screenshot of a computer"/>
          <p:cNvPicPr>
            <a:picLocks noGrp="1" noChangeAspect="1"/>
          </p:cNvPicPr>
          <p:nvPr>
            <p:ph idx="1"/>
          </p:nvPr>
        </p:nvPicPr>
        <p:blipFill rotWithShape="1">
          <a:blip r:embed="rId2"/>
          <a:srcRect l="381" t="5310"/>
          <a:stretch>
            <a:fillRect/>
          </a:stretch>
        </p:blipFill>
        <p:spPr>
          <a:xfrm>
            <a:off x="535781" y="682595"/>
            <a:ext cx="7908937" cy="5373748"/>
          </a:xfrm>
        </p:spPr>
      </p:pic>
      <p:grpSp>
        <p:nvGrpSpPr>
          <p:cNvPr id="39" name="Group 38"/>
          <p:cNvGrpSpPr>
            <a:grpSpLocks noGrp="1" noUngrp="1" noRot="1" noChangeAspect="1" noMove="1" noResize="1"/>
          </p:cNvGrpSpPr>
          <p:nvPr/>
        </p:nvGrpSpPr>
        <p:grpSpPr>
          <a:xfrm>
            <a:off x="11364912" y="0"/>
            <a:ext cx="674688" cy="6848476"/>
            <a:chOff x="11364912" y="0"/>
            <a:chExt cx="674688" cy="6848476"/>
          </a:xfrm>
          <a:solidFill>
            <a:schemeClr val="tx1">
              <a:alpha val="15000"/>
            </a:schemeClr>
          </a:solidFill>
        </p:grpSpPr>
        <p:sp>
          <p:nvSpPr>
            <p:cNvPr id="40"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txBody>
            <a:bodyPr/>
            <a:lstStyle/>
            <a:p>
              <a:endParaRPr lang="en-IN"/>
            </a:p>
          </p:txBody>
        </p:sp>
        <p:sp>
          <p:nvSpPr>
            <p:cNvPr id="41"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txBody>
            <a:bodyPr/>
            <a:lstStyle/>
            <a:p>
              <a:endParaRPr lang="en-IN"/>
            </a:p>
          </p:txBody>
        </p:sp>
        <p:sp>
          <p:nvSpPr>
            <p:cNvPr id="42"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3"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txBody>
            <a:bodyPr/>
            <a:lstStyle/>
            <a:p>
              <a:endParaRPr lang="en-IN"/>
            </a:p>
          </p:txBody>
        </p:sp>
        <p:sp>
          <p:nvSpPr>
            <p:cNvPr id="44"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txBody>
            <a:bodyPr/>
            <a:lstStyle/>
            <a:p>
              <a:endParaRPr lang="en-IN"/>
            </a:p>
          </p:txBody>
        </p:sp>
        <p:sp>
          <p:nvSpPr>
            <p:cNvPr id="45"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txBody>
            <a:bodyPr/>
            <a:lstStyle/>
            <a:p>
              <a:endParaRPr lang="en-IN"/>
            </a:p>
          </p:txBody>
        </p:sp>
        <p:sp>
          <p:nvSpPr>
            <p:cNvPr id="46"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7"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txBody>
            <a:bodyPr/>
            <a:lstStyle/>
            <a:p>
              <a:endParaRPr lang="en-IN"/>
            </a:p>
          </p:txBody>
        </p:sp>
        <p:sp>
          <p:nvSpPr>
            <p:cNvPr id="48"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txBody>
            <a:bodyPr/>
            <a:lstStyle/>
            <a:p>
              <a:endParaRPr lang="en-IN"/>
            </a:p>
          </p:txBody>
        </p:sp>
        <p:sp>
          <p:nvSpPr>
            <p:cNvPr id="49" name="Rectangle 41"/>
            <p:cNvSpPr>
              <a:spLocks noChangeArrowheads="1"/>
            </p:cNvSpPr>
            <p:nvPr/>
          </p:nvSpPr>
          <p:spPr bwMode="auto">
            <a:xfrm>
              <a:off x="11939587" y="6596063"/>
              <a:ext cx="23813" cy="252413"/>
            </a:xfrm>
            <a:prstGeom prst="rect">
              <a:avLst/>
            </a:prstGeom>
            <a:grpFill/>
            <a:ln>
              <a:noFill/>
            </a:ln>
          </p:spPr>
          <p:txBody>
            <a:bodyPr/>
            <a:lstStyle/>
            <a:p>
              <a:endParaRPr lang="en-IN"/>
            </a:p>
          </p:txBody>
        </p:sp>
      </p:gr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190</TotalTime>
  <Words>2231</Words>
  <Application>Microsoft Office PowerPoint</Application>
  <PresentationFormat>Widescreen</PresentationFormat>
  <Paragraphs>225</Paragraphs>
  <Slides>60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Abadi</vt:lpstr>
      <vt:lpstr>Arial</vt:lpstr>
      <vt:lpstr>Calibri</vt:lpstr>
      <vt:lpstr>Sitka Text Semibold</vt:lpstr>
      <vt:lpstr>Times New Roman</vt:lpstr>
      <vt:lpstr>Times New Roman Bold</vt:lpstr>
      <vt:lpstr>Times New Roman Regular</vt:lpstr>
      <vt:lpstr>Tw Cen MT</vt:lpstr>
      <vt:lpstr>Wingdings</vt:lpstr>
      <vt:lpstr>Circuit</vt:lpstr>
      <vt:lpstr>Analysis of Different Risk Factors Associated with Lung Cancer levels and Prediction Using Machine Learning Models</vt:lpstr>
      <vt:lpstr>Introduction</vt:lpstr>
      <vt:lpstr>AIM  We aim to predict the association between various risk factors like air pollution, Obesity, dust allergy, passive smoking, and occupational hazards with the risk levels of lung cancer. This project will help us understand how these factors influence the lung cancer risk in a straightforward and accessible way. </vt:lpstr>
      <vt:lpstr>Hypothesis  </vt:lpstr>
      <vt:lpstr>METHODOLOGY</vt:lpstr>
      <vt:lpstr>Description of data set variables  </vt:lpstr>
      <vt:lpstr>DATA DESCRIPTION</vt:lpstr>
      <vt:lpstr>shared DATABASE IN MySQL</vt:lpstr>
      <vt:lpstr>We imported our file cancer_patient_data_sets_2 in shared database I501_Fall2023_Sec28938_group09_db</vt:lpstr>
      <vt:lpstr>This is the structure of our data</vt:lpstr>
      <vt:lpstr>Making A CONNECTION WITH MySQL AND PYTHON</vt:lpstr>
      <vt:lpstr>Our data has 1001 rows and 25 columns - used df.shape</vt:lpstr>
      <vt:lpstr>Reading the data from sql database using python connection</vt:lpstr>
      <vt:lpstr>DATA CLEANING</vt:lpstr>
      <vt:lpstr>Dropping the first row</vt:lpstr>
      <vt:lpstr>Changing the data types for specific columns required for the data analysis</vt:lpstr>
      <vt:lpstr>Checking NULL Values and outLiers</vt:lpstr>
      <vt:lpstr>Outlier Treatment (AGE)</vt:lpstr>
      <vt:lpstr>Descriptive statistIcs</vt:lpstr>
      <vt:lpstr>DATA VISUaLIZATION</vt:lpstr>
      <vt:lpstr>Histogram BASED ON AGE DISTRIBUTION BY LEVEL</vt:lpstr>
      <vt:lpstr>PowerPoint Presentation</vt:lpstr>
      <vt:lpstr>PowerPoint Presentation</vt:lpstr>
      <vt:lpstr>Correlation: Spearman Correlation </vt:lpstr>
      <vt:lpstr>Statistical analysis</vt:lpstr>
      <vt:lpstr>Normality tests: Shapiro-Wilk Test </vt:lpstr>
      <vt:lpstr>Density plots</vt:lpstr>
      <vt:lpstr>Chi-Square tests</vt:lpstr>
      <vt:lpstr>PowerPoint Presentation</vt:lpstr>
      <vt:lpstr>Kruskal-Wallis test</vt:lpstr>
      <vt:lpstr>Machine Learning </vt:lpstr>
      <vt:lpstr>Machine Learning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 </vt:lpstr>
      <vt:lpstr>Limitati0ns</vt:lpstr>
      <vt:lpstr>PowerPoint Presentation</vt:lpstr>
      <vt:lpstr>References</vt:lpstr>
      <vt:lpstr>PowerPoint Presentation</vt:lpstr>
      <vt:lpstr>Appendix</vt:lpstr>
      <vt:lpstr>Installing packages</vt:lpstr>
      <vt:lpstr>Chi-Square Tests</vt:lpstr>
      <vt:lpstr>Occupational Hazards and cancer risk level</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likki 10</dc:creator>
  <cp:lastModifiedBy>Harika Mareddy</cp:lastModifiedBy>
  <cp:revision>7</cp:revision>
  <dcterms:created xsi:type="dcterms:W3CDTF">2023-12-05T00:51:25Z</dcterms:created>
  <dcterms:modified xsi:type="dcterms:W3CDTF">2023-12-05T19:07:03Z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